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  <p:sldMasterId id="2147483673" r:id="rId2"/>
  </p:sldMasterIdLst>
  <p:notesMasterIdLst>
    <p:notesMasterId r:id="rId38"/>
  </p:notesMasterIdLst>
  <p:sldIdLst>
    <p:sldId id="256" r:id="rId3"/>
    <p:sldId id="262" r:id="rId4"/>
    <p:sldId id="258" r:id="rId5"/>
    <p:sldId id="311" r:id="rId6"/>
    <p:sldId id="264" r:id="rId7"/>
    <p:sldId id="267" r:id="rId8"/>
    <p:sldId id="265" r:id="rId9"/>
    <p:sldId id="315" r:id="rId10"/>
    <p:sldId id="277" r:id="rId11"/>
    <p:sldId id="278" r:id="rId12"/>
    <p:sldId id="280" r:id="rId13"/>
    <p:sldId id="268" r:id="rId14"/>
    <p:sldId id="269" r:id="rId15"/>
    <p:sldId id="270" r:id="rId16"/>
    <p:sldId id="271" r:id="rId17"/>
    <p:sldId id="281" r:id="rId18"/>
    <p:sldId id="283" r:id="rId19"/>
    <p:sldId id="284" r:id="rId20"/>
    <p:sldId id="285" r:id="rId21"/>
    <p:sldId id="287" r:id="rId22"/>
    <p:sldId id="314" r:id="rId23"/>
    <p:sldId id="293" r:id="rId24"/>
    <p:sldId id="294" r:id="rId25"/>
    <p:sldId id="297" r:id="rId26"/>
    <p:sldId id="303" r:id="rId27"/>
    <p:sldId id="304" r:id="rId28"/>
    <p:sldId id="305" r:id="rId29"/>
    <p:sldId id="306" r:id="rId30"/>
    <p:sldId id="307" r:id="rId31"/>
    <p:sldId id="308" r:id="rId32"/>
    <p:sldId id="326" r:id="rId33"/>
    <p:sldId id="327" r:id="rId34"/>
    <p:sldId id="328" r:id="rId35"/>
    <p:sldId id="329" r:id="rId36"/>
    <p:sldId id="312" r:id="rId37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39"/>
      <p:bold r:id="rId40"/>
    </p:embeddedFont>
    <p:embeddedFont>
      <p:font typeface="Cambria Math" panose="02040503050406030204" pitchFamily="18" charset="0"/>
      <p:regular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073"/>
    <a:srgbClr val="595959"/>
    <a:srgbClr val="7A81FF"/>
    <a:srgbClr val="323F4F"/>
    <a:srgbClr val="A6185B"/>
    <a:srgbClr val="B4C575"/>
    <a:srgbClr val="AABE64"/>
    <a:srgbClr val="000000"/>
    <a:srgbClr val="AABE63"/>
    <a:srgbClr val="E1C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/>
    <p:restoredTop sz="77619"/>
  </p:normalViewPr>
  <p:slideViewPr>
    <p:cSldViewPr snapToGrid="0">
      <p:cViewPr varScale="1">
        <p:scale>
          <a:sx n="124" d="100"/>
          <a:sy n="124" d="100"/>
        </p:scale>
        <p:origin x="202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137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130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330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782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1511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689006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239627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1696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46835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251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819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0666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9769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407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2348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4641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7471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6128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2449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31702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763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68150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0878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3527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9713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9794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9969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6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293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637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9231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549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496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71004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27632" y="4898003"/>
            <a:ext cx="516367" cy="245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latin typeface="Century Gothic" panose="020B0502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9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4583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0" y="4747331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3498575" y="4887884"/>
            <a:ext cx="5645425" cy="2556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ore-KR" sz="1000" b="1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Yejin Lee </a:t>
            </a:r>
            <a:r>
              <a:rPr lang="en-US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" altLang="ko-Kore-KR" sz="1000" dirty="0">
                <a:solidFill>
                  <a:sysClr val="windowText" lastClr="000000"/>
                </a:solidFill>
                <a:latin typeface="Century Gothic" panose="020B0502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ANNA: Specialized Architecture for Approximate Nearest Neighbor Search”</a:t>
            </a:r>
            <a:endParaRPr kumimoji="1" lang="ko-Kore-KR" altLang="en-US" sz="1000" dirty="0">
              <a:solidFill>
                <a:sysClr val="windowText" lastClr="000000"/>
              </a:solidFill>
              <a:latin typeface="Century Gothic" panose="020B0502020202020204" pitchFamily="34" charset="0"/>
              <a:cs typeface="Lato" panose="020F0502020204030203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357805-1D56-984A-BE17-0B258ECF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3300" y="4895835"/>
            <a:ext cx="410700" cy="255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2DB07A8D-857C-4B49-989C-4AE21261B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94DF13-F0BC-244A-9724-B9EBA2B9A5C8}"/>
              </a:ext>
            </a:extLst>
          </p:cNvPr>
          <p:cNvSpPr/>
          <p:nvPr userDrawn="1"/>
        </p:nvSpPr>
        <p:spPr>
          <a:xfrm>
            <a:off x="6993467" y="-1"/>
            <a:ext cx="2150533" cy="12276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410700" y="4693265"/>
            <a:ext cx="412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Department of CSE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Seoul National University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4748400"/>
            <a:ext cx="3730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30F4A2-6CBA-D841-B72E-06A4E4C07680}"/>
              </a:ext>
            </a:extLst>
          </p:cNvPr>
          <p:cNvSpPr/>
          <p:nvPr userDrawn="1"/>
        </p:nvSpPr>
        <p:spPr>
          <a:xfrm>
            <a:off x="1934060" y="4887900"/>
            <a:ext cx="7209940" cy="255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/>
          <a:lstStyle/>
          <a:p>
            <a:r>
              <a:rPr lang="en" altLang="ko-Kore-KR" sz="1000" b="0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The 28th IEEE International Symposium on High-Performance Computer Architecture (HPCA 2022), 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2519122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5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5" Type="http://schemas.openxmlformats.org/officeDocument/2006/relationships/image" Target="../media/image52.png"/><Relationship Id="rId10" Type="http://schemas.openxmlformats.org/officeDocument/2006/relationships/image" Target="../media/image39.png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69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image" Target="../media/image93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96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4.png"/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12" Type="http://schemas.openxmlformats.org/officeDocument/2006/relationships/image" Target="../media/image93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7.png"/><Relationship Id="rId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yejinlee@snu.ac.k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rc.snu.ac.kr/pubs/hpca22_anna.pdf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021643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dirty="0"/>
              <a:t>ANNA: Specialized Architecture for Approximate Nearest Neighbor Search</a:t>
            </a:r>
            <a:endParaRPr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32374"/>
              </p:ext>
            </p:extLst>
          </p:nvPr>
        </p:nvGraphicFramePr>
        <p:xfrm>
          <a:off x="444885" y="3168711"/>
          <a:ext cx="8674417" cy="1190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786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1193608026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r>
                        <a:rPr lang="en-US" altLang="ko-KR" sz="15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 </a:t>
                      </a:r>
                      <a:endParaRPr lang="ko-Kore-KR" altLang="en-US" sz="15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Hyunji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Choi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Sunhong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Min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Hyunseung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91272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ore-KR" sz="11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yejinlee@snu.ac.kr</a:t>
                      </a:r>
                      <a:endParaRPr lang="ko-Kore-KR" altLang="en-US" sz="11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hyunjichoi@snu.ac.kr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sunhongmin@snu.ac.kr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hs_lee@snu.ac.kr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  <a:tr h="315601"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Sangwon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Beak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Dawoon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Jeong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Tae Jun Ham</a:t>
                      </a:r>
                      <a:endParaRPr lang="ko-KR" altLang="en-US" sz="15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08555"/>
                  </a:ext>
                </a:extLst>
              </a:tr>
              <a:tr h="243336"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bsw1907@gmail.com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daun20211@snu.ac.kr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jaewlee@snu.ac.kr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ham.taejun@gmail.com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84442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3491707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3491707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3491706"/>
            <a:ext cx="266371" cy="266371"/>
          </a:xfrm>
          <a:prstGeom prst="rect">
            <a:avLst/>
          </a:prstGeom>
        </p:spPr>
      </p:pic>
      <p:pic>
        <p:nvPicPr>
          <p:cNvPr id="7" name="그래픽 6" descr="봉투 단색으로 채워진">
            <a:extLst>
              <a:ext uri="{FF2B5EF4-FFF2-40B4-BE49-F238E27FC236}">
                <a16:creationId xmlns:a16="http://schemas.microsoft.com/office/drawing/2014/main" id="{46A34591-92A9-C64B-A210-7A6B65F26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3491706"/>
            <a:ext cx="266371" cy="266371"/>
          </a:xfrm>
          <a:prstGeom prst="rect">
            <a:avLst/>
          </a:prstGeom>
        </p:spPr>
      </p:pic>
      <p:pic>
        <p:nvPicPr>
          <p:cNvPr id="8" name="그래픽 7" descr="봉투 단색으로 채워진">
            <a:extLst>
              <a:ext uri="{FF2B5EF4-FFF2-40B4-BE49-F238E27FC236}">
                <a16:creationId xmlns:a16="http://schemas.microsoft.com/office/drawing/2014/main" id="{F505421B-DD38-664F-B082-5CBC96865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4092773"/>
            <a:ext cx="266371" cy="266371"/>
          </a:xfrm>
          <a:prstGeom prst="rect">
            <a:avLst/>
          </a:prstGeom>
        </p:spPr>
      </p:pic>
      <p:pic>
        <p:nvPicPr>
          <p:cNvPr id="9" name="그래픽 8" descr="봉투 단색으로 채워진">
            <a:extLst>
              <a:ext uri="{FF2B5EF4-FFF2-40B4-BE49-F238E27FC236}">
                <a16:creationId xmlns:a16="http://schemas.microsoft.com/office/drawing/2014/main" id="{4AA305C2-DDE6-A047-ABC0-F358A190F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4092773"/>
            <a:ext cx="266371" cy="266371"/>
          </a:xfrm>
          <a:prstGeom prst="rect">
            <a:avLst/>
          </a:prstGeom>
        </p:spPr>
      </p:pic>
      <p:pic>
        <p:nvPicPr>
          <p:cNvPr id="11" name="그래픽 10" descr="봉투 단색으로 채워진">
            <a:extLst>
              <a:ext uri="{FF2B5EF4-FFF2-40B4-BE49-F238E27FC236}">
                <a16:creationId xmlns:a16="http://schemas.microsoft.com/office/drawing/2014/main" id="{F4980A7C-3B45-7E42-A093-ECF629C43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4092772"/>
            <a:ext cx="266371" cy="266371"/>
          </a:xfrm>
          <a:prstGeom prst="rect">
            <a:avLst/>
          </a:prstGeom>
        </p:spPr>
      </p:pic>
      <p:pic>
        <p:nvPicPr>
          <p:cNvPr id="12" name="그래픽 11" descr="봉투 단색으로 채워진">
            <a:extLst>
              <a:ext uri="{FF2B5EF4-FFF2-40B4-BE49-F238E27FC236}">
                <a16:creationId xmlns:a16="http://schemas.microsoft.com/office/drawing/2014/main" id="{F6662B4D-5027-1741-902B-5526ADEEF0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4092772"/>
            <a:ext cx="266371" cy="2663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98A4DA38-6546-164B-8779-E127CF8C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21698"/>
              </p:ext>
            </p:extLst>
          </p:nvPr>
        </p:nvGraphicFramePr>
        <p:xfrm>
          <a:off x="6352472" y="315488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CA3EF172-9465-B147-997C-F3FFA98D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54994"/>
              </p:ext>
            </p:extLst>
          </p:nvPr>
        </p:nvGraphicFramePr>
        <p:xfrm>
          <a:off x="6277339" y="322688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2" name="표 4">
            <a:extLst>
              <a:ext uri="{FF2B5EF4-FFF2-40B4-BE49-F238E27FC236}">
                <a16:creationId xmlns:a16="http://schemas.microsoft.com/office/drawing/2014/main" id="{AD3EFB7E-0D5D-3C4B-83AA-64F683BB5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29756"/>
              </p:ext>
            </p:extLst>
          </p:nvPr>
        </p:nvGraphicFramePr>
        <p:xfrm>
          <a:off x="6291675" y="166992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B51607CC-559F-1F45-AA9B-B51786B6C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38714"/>
              </p:ext>
            </p:extLst>
          </p:nvPr>
        </p:nvGraphicFramePr>
        <p:xfrm>
          <a:off x="6277202" y="2437351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9EC6C3F4-846B-484E-920E-2B33240F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0566"/>
              </p:ext>
            </p:extLst>
          </p:nvPr>
        </p:nvGraphicFramePr>
        <p:xfrm>
          <a:off x="6199999" y="24864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5" name="표 4">
            <a:extLst>
              <a:ext uri="{FF2B5EF4-FFF2-40B4-BE49-F238E27FC236}">
                <a16:creationId xmlns:a16="http://schemas.microsoft.com/office/drawing/2014/main" id="{4CB208E5-0E42-D64B-B652-B617C9FD2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978911"/>
              </p:ext>
            </p:extLst>
          </p:nvPr>
        </p:nvGraphicFramePr>
        <p:xfrm>
          <a:off x="6202206" y="329888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6" name="표 4">
            <a:extLst>
              <a:ext uri="{FF2B5EF4-FFF2-40B4-BE49-F238E27FC236}">
                <a16:creationId xmlns:a16="http://schemas.microsoft.com/office/drawing/2014/main" id="{0EEA6592-7C75-CA46-9BF9-46ADBD95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6802"/>
              </p:ext>
            </p:extLst>
          </p:nvPr>
        </p:nvGraphicFramePr>
        <p:xfrm>
          <a:off x="6218381" y="172781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7" name="표 4">
            <a:extLst>
              <a:ext uri="{FF2B5EF4-FFF2-40B4-BE49-F238E27FC236}">
                <a16:creationId xmlns:a16="http://schemas.microsoft.com/office/drawing/2014/main" id="{EB652F85-0CDB-5F4B-88AE-D94ACEA80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85770"/>
              </p:ext>
            </p:extLst>
          </p:nvPr>
        </p:nvGraphicFramePr>
        <p:xfrm>
          <a:off x="6145087" y="1787384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E83A16E3-689F-6C42-9A9F-C1594553C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29972"/>
              </p:ext>
            </p:extLst>
          </p:nvPr>
        </p:nvGraphicFramePr>
        <p:xfrm>
          <a:off x="6280433" y="396754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D5145688-EC6C-D344-8700-9D7A153B0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71401"/>
              </p:ext>
            </p:extLst>
          </p:nvPr>
        </p:nvGraphicFramePr>
        <p:xfrm>
          <a:off x="6142695" y="254488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0" name="표 4">
            <a:extLst>
              <a:ext uri="{FF2B5EF4-FFF2-40B4-BE49-F238E27FC236}">
                <a16:creationId xmlns:a16="http://schemas.microsoft.com/office/drawing/2014/main" id="{93105B65-1CF1-FC45-83D5-E850C1568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56442"/>
              </p:ext>
            </p:extLst>
          </p:nvPr>
        </p:nvGraphicFramePr>
        <p:xfrm>
          <a:off x="6202206" y="403862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1" name="표 4">
            <a:extLst>
              <a:ext uri="{FF2B5EF4-FFF2-40B4-BE49-F238E27FC236}">
                <a16:creationId xmlns:a16="http://schemas.microsoft.com/office/drawing/2014/main" id="{54FA136B-B788-774E-A060-B1EA3181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10727"/>
              </p:ext>
            </p:extLst>
          </p:nvPr>
        </p:nvGraphicFramePr>
        <p:xfrm>
          <a:off x="6142878" y="337503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2" name="표 4">
            <a:extLst>
              <a:ext uri="{FF2B5EF4-FFF2-40B4-BE49-F238E27FC236}">
                <a16:creationId xmlns:a16="http://schemas.microsoft.com/office/drawing/2014/main" id="{E5F76962-8EF3-2547-8C28-E593C025D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77134"/>
              </p:ext>
            </p:extLst>
          </p:nvPr>
        </p:nvGraphicFramePr>
        <p:xfrm>
          <a:off x="6142878" y="411391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515DF59-A4E7-3B47-B610-53149BFA57A6}"/>
              </a:ext>
            </a:extLst>
          </p:cNvPr>
          <p:cNvSpPr/>
          <p:nvPr/>
        </p:nvSpPr>
        <p:spPr>
          <a:xfrm>
            <a:off x="6037651" y="1548378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95CA121C-3831-6E40-9785-52A4AA27F9C4}"/>
              </a:ext>
            </a:extLst>
          </p:cNvPr>
          <p:cNvSpPr/>
          <p:nvPr/>
        </p:nvSpPr>
        <p:spPr>
          <a:xfrm>
            <a:off x="6033646" y="2314390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057029EA-91F4-504C-9F11-10888CC680DF}"/>
              </a:ext>
            </a:extLst>
          </p:cNvPr>
          <p:cNvSpPr/>
          <p:nvPr/>
        </p:nvSpPr>
        <p:spPr>
          <a:xfrm>
            <a:off x="6029641" y="3080402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0A2E8707-6C6A-8B4D-A2D3-0153DF442900}"/>
              </a:ext>
            </a:extLst>
          </p:cNvPr>
          <p:cNvSpPr/>
          <p:nvPr/>
        </p:nvSpPr>
        <p:spPr>
          <a:xfrm>
            <a:off x="6025636" y="3846414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38BBC75-BC66-A14C-BD1F-DC737A83E326}"/>
              </a:ext>
            </a:extLst>
          </p:cNvPr>
          <p:cNvSpPr txBox="1"/>
          <p:nvPr/>
        </p:nvSpPr>
        <p:spPr>
          <a:xfrm>
            <a:off x="5222211" y="1772064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D0203B-A74F-964E-878D-E4C64B019E9C}"/>
              </a:ext>
            </a:extLst>
          </p:cNvPr>
          <p:cNvSpPr txBox="1"/>
          <p:nvPr/>
        </p:nvSpPr>
        <p:spPr>
          <a:xfrm>
            <a:off x="5238459" y="2506335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3ECA17-309B-3F44-82D2-32AFC333330E}"/>
              </a:ext>
            </a:extLst>
          </p:cNvPr>
          <p:cNvSpPr txBox="1"/>
          <p:nvPr/>
        </p:nvSpPr>
        <p:spPr>
          <a:xfrm>
            <a:off x="5222211" y="3267177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EAB65C-A77A-2444-B67F-877F929D5A44}"/>
              </a:ext>
            </a:extLst>
          </p:cNvPr>
          <p:cNvSpPr txBox="1"/>
          <p:nvPr/>
        </p:nvSpPr>
        <p:spPr>
          <a:xfrm>
            <a:off x="5222210" y="4028018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398208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ED423DF-2649-2340-A1FB-B3F3BC6192AB}"/>
                  </a:ext>
                </a:extLst>
              </p:cNvPr>
              <p:cNvSpPr/>
              <p:nvPr/>
            </p:nvSpPr>
            <p:spPr>
              <a:xfrm>
                <a:off x="3043935" y="1635748"/>
                <a:ext cx="1086708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ko-Kore-KR" sz="10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Residual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𝒄</m:t>
                          </m:r>
                        </m:e>
                        <m:sup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(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𝟎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ED423DF-2649-2340-A1FB-B3F3BC619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35" y="1635748"/>
                <a:ext cx="1086708" cy="406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표 4">
            <a:extLst>
              <a:ext uri="{FF2B5EF4-FFF2-40B4-BE49-F238E27FC236}">
                <a16:creationId xmlns:a16="http://schemas.microsoft.com/office/drawing/2014/main" id="{4BA5F07D-2BB5-524F-B975-E71C14793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59853"/>
              </p:ext>
            </p:extLst>
          </p:nvPr>
        </p:nvGraphicFramePr>
        <p:xfrm>
          <a:off x="4277395" y="3272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5" name="표 4">
            <a:extLst>
              <a:ext uri="{FF2B5EF4-FFF2-40B4-BE49-F238E27FC236}">
                <a16:creationId xmlns:a16="http://schemas.microsoft.com/office/drawing/2014/main" id="{5D208AC4-643D-B044-80C6-441AA8E3D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61707"/>
              </p:ext>
            </p:extLst>
          </p:nvPr>
        </p:nvGraphicFramePr>
        <p:xfrm>
          <a:off x="4202262" y="3344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6" name="표 4">
            <a:extLst>
              <a:ext uri="{FF2B5EF4-FFF2-40B4-BE49-F238E27FC236}">
                <a16:creationId xmlns:a16="http://schemas.microsoft.com/office/drawing/2014/main" id="{1CB295FD-EFDD-AA45-841E-3415E52A4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29063"/>
              </p:ext>
            </p:extLst>
          </p:nvPr>
        </p:nvGraphicFramePr>
        <p:xfrm>
          <a:off x="4216598" y="178716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7" name="표 4">
            <a:extLst>
              <a:ext uri="{FF2B5EF4-FFF2-40B4-BE49-F238E27FC236}">
                <a16:creationId xmlns:a16="http://schemas.microsoft.com/office/drawing/2014/main" id="{226BF943-E643-7341-BC3F-2FD1137FD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63600"/>
              </p:ext>
            </p:extLst>
          </p:nvPr>
        </p:nvGraphicFramePr>
        <p:xfrm>
          <a:off x="4202125" y="2554587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ECDCC66D-28C4-424F-9D3A-F6CEE71E9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20011"/>
              </p:ext>
            </p:extLst>
          </p:nvPr>
        </p:nvGraphicFramePr>
        <p:xfrm>
          <a:off x="4124922" y="260372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9" name="표 4">
            <a:extLst>
              <a:ext uri="{FF2B5EF4-FFF2-40B4-BE49-F238E27FC236}">
                <a16:creationId xmlns:a16="http://schemas.microsoft.com/office/drawing/2014/main" id="{78E8A813-6264-0246-92D3-12452C356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44746"/>
              </p:ext>
            </p:extLst>
          </p:nvPr>
        </p:nvGraphicFramePr>
        <p:xfrm>
          <a:off x="4127129" y="3416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60" name="표 4">
            <a:extLst>
              <a:ext uri="{FF2B5EF4-FFF2-40B4-BE49-F238E27FC236}">
                <a16:creationId xmlns:a16="http://schemas.microsoft.com/office/drawing/2014/main" id="{42FFA2F3-F8E1-3F4A-B039-AC19CD090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81613"/>
              </p:ext>
            </p:extLst>
          </p:nvPr>
        </p:nvGraphicFramePr>
        <p:xfrm>
          <a:off x="4143304" y="184505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61" name="표 4">
            <a:extLst>
              <a:ext uri="{FF2B5EF4-FFF2-40B4-BE49-F238E27FC236}">
                <a16:creationId xmlns:a16="http://schemas.microsoft.com/office/drawing/2014/main" id="{DD254B01-D32D-0742-939E-ECDA1F937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87938"/>
              </p:ext>
            </p:extLst>
          </p:nvPr>
        </p:nvGraphicFramePr>
        <p:xfrm>
          <a:off x="4070010" y="190462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3C630EED-FE99-274F-977D-6E83970D7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3329"/>
              </p:ext>
            </p:extLst>
          </p:nvPr>
        </p:nvGraphicFramePr>
        <p:xfrm>
          <a:off x="4205356" y="4084781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212D902C-C9C4-464A-9C06-3CD451C52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741221"/>
              </p:ext>
            </p:extLst>
          </p:nvPr>
        </p:nvGraphicFramePr>
        <p:xfrm>
          <a:off x="4067618" y="2662124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2" name="표 4">
            <a:extLst>
              <a:ext uri="{FF2B5EF4-FFF2-40B4-BE49-F238E27FC236}">
                <a16:creationId xmlns:a16="http://schemas.microsoft.com/office/drawing/2014/main" id="{29F0FE31-7B25-F34F-B8B3-D57572F95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23368"/>
              </p:ext>
            </p:extLst>
          </p:nvPr>
        </p:nvGraphicFramePr>
        <p:xfrm>
          <a:off x="4127129" y="415585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B96C40F1-3D9E-4240-9707-558792FEF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96710"/>
              </p:ext>
            </p:extLst>
          </p:nvPr>
        </p:nvGraphicFramePr>
        <p:xfrm>
          <a:off x="4067801" y="3492274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F1C7C700-6B4E-A441-8BAA-7A521DA16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493703"/>
              </p:ext>
            </p:extLst>
          </p:nvPr>
        </p:nvGraphicFramePr>
        <p:xfrm>
          <a:off x="4067801" y="423114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937CE026-35E6-FF48-9154-8F6240D10209}"/>
              </a:ext>
            </a:extLst>
          </p:cNvPr>
          <p:cNvSpPr/>
          <p:nvPr/>
        </p:nvSpPr>
        <p:spPr>
          <a:xfrm>
            <a:off x="4006115" y="1665614"/>
            <a:ext cx="2055047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179828C4-9559-D64A-84F3-E267AAEEC470}"/>
              </a:ext>
            </a:extLst>
          </p:cNvPr>
          <p:cNvSpPr/>
          <p:nvPr/>
        </p:nvSpPr>
        <p:spPr>
          <a:xfrm>
            <a:off x="4002110" y="2431626"/>
            <a:ext cx="2055047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D5B7302-D2D3-3449-80BA-5F975941A14D}"/>
              </a:ext>
            </a:extLst>
          </p:cNvPr>
          <p:cNvSpPr/>
          <p:nvPr/>
        </p:nvSpPr>
        <p:spPr>
          <a:xfrm>
            <a:off x="3998105" y="3197638"/>
            <a:ext cx="2055047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CF591802-745E-5A42-8B4F-FADA4CB98E8B}"/>
              </a:ext>
            </a:extLst>
          </p:cNvPr>
          <p:cNvSpPr/>
          <p:nvPr/>
        </p:nvSpPr>
        <p:spPr>
          <a:xfrm>
            <a:off x="3994100" y="3963650"/>
            <a:ext cx="2055047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아래쪽 화살표[D] 85">
            <a:extLst>
              <a:ext uri="{FF2B5EF4-FFF2-40B4-BE49-F238E27FC236}">
                <a16:creationId xmlns:a16="http://schemas.microsoft.com/office/drawing/2014/main" id="{733666BB-D0EF-2A43-9B0A-4A9CC0A564F0}"/>
              </a:ext>
            </a:extLst>
          </p:cNvPr>
          <p:cNvSpPr/>
          <p:nvPr/>
        </p:nvSpPr>
        <p:spPr>
          <a:xfrm rot="16200000">
            <a:off x="3501586" y="1987120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072391B-DD2A-8B41-A858-43C4EAFC8FB4}"/>
                  </a:ext>
                </a:extLst>
              </p:cNvPr>
              <p:cNvSpPr/>
              <p:nvPr/>
            </p:nvSpPr>
            <p:spPr>
              <a:xfrm>
                <a:off x="3055958" y="2381355"/>
                <a:ext cx="106266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ko-Kore-KR" sz="10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Residual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𝒄</m:t>
                          </m:r>
                        </m:e>
                        <m:sup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(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𝟏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072391B-DD2A-8B41-A858-43C4EAFC8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58" y="2381355"/>
                <a:ext cx="1062663" cy="4064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FBF55350-2C40-9E42-A6BB-B57DBA413F21}"/>
              </a:ext>
            </a:extLst>
          </p:cNvPr>
          <p:cNvSpPr/>
          <p:nvPr/>
        </p:nvSpPr>
        <p:spPr>
          <a:xfrm rot="16200000">
            <a:off x="3501586" y="2732727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CFA53C8-E0CB-9348-AEB4-AB23CA6454D4}"/>
                  </a:ext>
                </a:extLst>
              </p:cNvPr>
              <p:cNvSpPr/>
              <p:nvPr/>
            </p:nvSpPr>
            <p:spPr>
              <a:xfrm>
                <a:off x="3049884" y="3222067"/>
                <a:ext cx="106266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ko-Kore-KR" sz="10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Residual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𝒄</m:t>
                          </m:r>
                        </m:e>
                        <m:sup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(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𝟐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CFA53C8-E0CB-9348-AEB4-AB23CA645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84" y="3222067"/>
                <a:ext cx="1062663" cy="406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아래쪽 화살표[D] 89">
            <a:extLst>
              <a:ext uri="{FF2B5EF4-FFF2-40B4-BE49-F238E27FC236}">
                <a16:creationId xmlns:a16="http://schemas.microsoft.com/office/drawing/2014/main" id="{51D44891-0D32-CA4B-AE99-3A2C13C2A95B}"/>
              </a:ext>
            </a:extLst>
          </p:cNvPr>
          <p:cNvSpPr/>
          <p:nvPr/>
        </p:nvSpPr>
        <p:spPr>
          <a:xfrm rot="16200000">
            <a:off x="3495512" y="3573439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52A847A-576E-B342-96F7-A01A3E2F8A7E}"/>
                  </a:ext>
                </a:extLst>
              </p:cNvPr>
              <p:cNvSpPr/>
              <p:nvPr/>
            </p:nvSpPr>
            <p:spPr>
              <a:xfrm>
                <a:off x="3049884" y="3952627"/>
                <a:ext cx="106266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ko-Kore-KR" sz="10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Residual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𝒄</m:t>
                          </m:r>
                        </m:e>
                        <m:sup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(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𝟑</m:t>
                          </m:r>
                          <m:r>
                            <a:rPr kumimoji="1" lang="en-US" altLang="ko-Kore-KR" sz="1000" b="1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52A847A-576E-B342-96F7-A01A3E2F8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84" y="3952627"/>
                <a:ext cx="1062663" cy="406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아래쪽 화살표[D] 91">
            <a:extLst>
              <a:ext uri="{FF2B5EF4-FFF2-40B4-BE49-F238E27FC236}">
                <a16:creationId xmlns:a16="http://schemas.microsoft.com/office/drawing/2014/main" id="{244F0062-C72F-8D46-BC4B-525E0B7E0BEC}"/>
              </a:ext>
            </a:extLst>
          </p:cNvPr>
          <p:cNvSpPr/>
          <p:nvPr/>
        </p:nvSpPr>
        <p:spPr>
          <a:xfrm rot="16200000">
            <a:off x="3495512" y="4303999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93" name="표 4">
            <a:extLst>
              <a:ext uri="{FF2B5EF4-FFF2-40B4-BE49-F238E27FC236}">
                <a16:creationId xmlns:a16="http://schemas.microsoft.com/office/drawing/2014/main" id="{6942CD03-13BC-FE40-B575-ACD3BBBE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645693"/>
              </p:ext>
            </p:extLst>
          </p:nvPr>
        </p:nvGraphicFramePr>
        <p:xfrm>
          <a:off x="7753897" y="327212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BC1B48E3-2E29-0840-82EA-6CC58A088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33581"/>
              </p:ext>
            </p:extLst>
          </p:nvPr>
        </p:nvGraphicFramePr>
        <p:xfrm>
          <a:off x="7678764" y="334412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B8E75260-78AB-6A45-B8D7-9E1ECC9C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71700"/>
              </p:ext>
            </p:extLst>
          </p:nvPr>
        </p:nvGraphicFramePr>
        <p:xfrm>
          <a:off x="7693100" y="178716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6" name="표 4">
            <a:extLst>
              <a:ext uri="{FF2B5EF4-FFF2-40B4-BE49-F238E27FC236}">
                <a16:creationId xmlns:a16="http://schemas.microsoft.com/office/drawing/2014/main" id="{6D1370D3-5273-9C42-98DE-3FB5418D8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7591"/>
              </p:ext>
            </p:extLst>
          </p:nvPr>
        </p:nvGraphicFramePr>
        <p:xfrm>
          <a:off x="7678627" y="2554587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7" name="표 4">
            <a:extLst>
              <a:ext uri="{FF2B5EF4-FFF2-40B4-BE49-F238E27FC236}">
                <a16:creationId xmlns:a16="http://schemas.microsoft.com/office/drawing/2014/main" id="{3DEA108D-DDD2-3F4E-805C-D48CE105D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2252"/>
              </p:ext>
            </p:extLst>
          </p:nvPr>
        </p:nvGraphicFramePr>
        <p:xfrm>
          <a:off x="7601424" y="260372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8" name="표 4">
            <a:extLst>
              <a:ext uri="{FF2B5EF4-FFF2-40B4-BE49-F238E27FC236}">
                <a16:creationId xmlns:a16="http://schemas.microsoft.com/office/drawing/2014/main" id="{8934F7C9-B8A6-5841-9023-418687A8F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99554"/>
              </p:ext>
            </p:extLst>
          </p:nvPr>
        </p:nvGraphicFramePr>
        <p:xfrm>
          <a:off x="7603631" y="341612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9" name="표 4">
            <a:extLst>
              <a:ext uri="{FF2B5EF4-FFF2-40B4-BE49-F238E27FC236}">
                <a16:creationId xmlns:a16="http://schemas.microsoft.com/office/drawing/2014/main" id="{5ADF9BE0-5F30-474A-A89A-19817B10A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137"/>
              </p:ext>
            </p:extLst>
          </p:nvPr>
        </p:nvGraphicFramePr>
        <p:xfrm>
          <a:off x="7619806" y="184505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90B604A7-45BB-904E-B1E9-DDBA9CE9B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93514"/>
              </p:ext>
            </p:extLst>
          </p:nvPr>
        </p:nvGraphicFramePr>
        <p:xfrm>
          <a:off x="7546512" y="190462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BAA2E65A-61CA-1145-97C5-FA173E3FA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129631"/>
              </p:ext>
            </p:extLst>
          </p:nvPr>
        </p:nvGraphicFramePr>
        <p:xfrm>
          <a:off x="7681858" y="4084781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2" name="표 4">
            <a:extLst>
              <a:ext uri="{FF2B5EF4-FFF2-40B4-BE49-F238E27FC236}">
                <a16:creationId xmlns:a16="http://schemas.microsoft.com/office/drawing/2014/main" id="{739FFAB2-1E52-504B-BC73-6CA17287D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26442"/>
              </p:ext>
            </p:extLst>
          </p:nvPr>
        </p:nvGraphicFramePr>
        <p:xfrm>
          <a:off x="7544120" y="2662124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3" name="표 4">
            <a:extLst>
              <a:ext uri="{FF2B5EF4-FFF2-40B4-BE49-F238E27FC236}">
                <a16:creationId xmlns:a16="http://schemas.microsoft.com/office/drawing/2014/main" id="{3869BAC2-C0E7-4844-8A6E-A518C9AD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21076"/>
              </p:ext>
            </p:extLst>
          </p:nvPr>
        </p:nvGraphicFramePr>
        <p:xfrm>
          <a:off x="7603631" y="4155856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C26C931B-8B1A-0B4E-8C0C-AAB7415A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08628"/>
              </p:ext>
            </p:extLst>
          </p:nvPr>
        </p:nvGraphicFramePr>
        <p:xfrm>
          <a:off x="7544303" y="3492274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5" name="표 4">
            <a:extLst>
              <a:ext uri="{FF2B5EF4-FFF2-40B4-BE49-F238E27FC236}">
                <a16:creationId xmlns:a16="http://schemas.microsoft.com/office/drawing/2014/main" id="{A6E6ABCE-B06C-AA40-8892-CE71C129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97984"/>
              </p:ext>
            </p:extLst>
          </p:nvPr>
        </p:nvGraphicFramePr>
        <p:xfrm>
          <a:off x="7544303" y="4231146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AA4DED77-3253-BB45-90E1-C9E3FD587883}"/>
              </a:ext>
            </a:extLst>
          </p:cNvPr>
          <p:cNvSpPr/>
          <p:nvPr/>
        </p:nvSpPr>
        <p:spPr>
          <a:xfrm>
            <a:off x="7457579" y="1665614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6623351C-A6C0-0C42-A3A0-5D124CB8497A}"/>
              </a:ext>
            </a:extLst>
          </p:cNvPr>
          <p:cNvSpPr/>
          <p:nvPr/>
        </p:nvSpPr>
        <p:spPr>
          <a:xfrm>
            <a:off x="7453574" y="2431626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2255CC50-E5D6-794A-BD63-150FD6208950}"/>
              </a:ext>
            </a:extLst>
          </p:cNvPr>
          <p:cNvSpPr/>
          <p:nvPr/>
        </p:nvSpPr>
        <p:spPr>
          <a:xfrm>
            <a:off x="7449569" y="3197638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1509AF0-82FE-7540-B79D-4393A4986B25}"/>
              </a:ext>
            </a:extLst>
          </p:cNvPr>
          <p:cNvSpPr/>
          <p:nvPr/>
        </p:nvSpPr>
        <p:spPr>
          <a:xfrm>
            <a:off x="7445564" y="3963650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755BABF-FDC6-2344-BD8B-FBD007C64878}"/>
                  </a:ext>
                </a:extLst>
              </p:cNvPr>
              <p:cNvSpPr/>
              <p:nvPr/>
            </p:nvSpPr>
            <p:spPr>
              <a:xfrm>
                <a:off x="5993231" y="2618846"/>
                <a:ext cx="1563633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ko-Kore-KR" sz="1000" b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Encode </a:t>
                </a:r>
                <a14:m>
                  <m:oMath xmlns:m="http://schemas.openxmlformats.org/officeDocument/2006/math">
                    <m:r>
                      <a:rPr kumimoji="1" lang="en-US" altLang="ko-Kore-KR" sz="1000" b="1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𝒆</m:t>
                    </m:r>
                    <m:d>
                      <m:dPr>
                        <m:ctrlPr>
                          <a:rPr kumimoji="1" lang="en-US" altLang="ko-Kore-KR" sz="10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000" b="1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ko-Kore-KR" sz="1000" b="1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000" b="1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ore-KR" sz="1000" b="1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=</m:t>
                    </m:r>
                  </m:oMath>
                </a14:m>
                <a:endParaRPr kumimoji="1" lang="en-US" altLang="ko-Kore-KR" sz="1000" b="1" i="1" dirty="0">
                  <a:solidFill>
                    <a:srgbClr val="595959"/>
                  </a:solidFill>
                  <a:latin typeface="Cambria Math" panose="02040503050406030204" pitchFamily="18" charset="0"/>
                  <a:cs typeface="Lato" panose="020F0502020204030203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ko-Kore-KR" sz="1000" b="1" i="1" smtClea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000" b="1" i="1" smtClea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𝑴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−</m:t>
                          </m:r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(</m:t>
                      </m:r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1000" b="1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ore-KR" sz="10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755BABF-FDC6-2344-BD8B-FBD007C64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231" y="2618846"/>
                <a:ext cx="1563633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아래쪽 화살표[D] 110">
            <a:extLst>
              <a:ext uri="{FF2B5EF4-FFF2-40B4-BE49-F238E27FC236}">
                <a16:creationId xmlns:a16="http://schemas.microsoft.com/office/drawing/2014/main" id="{E468B27C-6444-C448-95CD-B9F712363AF3}"/>
              </a:ext>
            </a:extLst>
          </p:cNvPr>
          <p:cNvSpPr/>
          <p:nvPr/>
        </p:nvSpPr>
        <p:spPr>
          <a:xfrm rot="16200000">
            <a:off x="6618616" y="3006685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2364DC5-FFAB-624C-B5F7-12E014D8721F}"/>
                  </a:ext>
                </a:extLst>
              </p:cNvPr>
              <p:cNvSpPr/>
              <p:nvPr/>
            </p:nvSpPr>
            <p:spPr>
              <a:xfrm>
                <a:off x="7432710" y="2130966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2364DC5-FFAB-624C-B5F7-12E014D87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710" y="2130966"/>
                <a:ext cx="594586" cy="231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03CCF1C-8BF3-DD43-91EF-63161908173E}"/>
                  </a:ext>
                </a:extLst>
              </p:cNvPr>
              <p:cNvSpPr/>
              <p:nvPr/>
            </p:nvSpPr>
            <p:spPr>
              <a:xfrm>
                <a:off x="7813041" y="2130966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03CCF1C-8BF3-DD43-91EF-631619081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41" y="2130966"/>
                <a:ext cx="592213" cy="231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E92FE6C-7099-674E-8600-D8E53D7CF0C9}"/>
                  </a:ext>
                </a:extLst>
              </p:cNvPr>
              <p:cNvSpPr/>
              <p:nvPr/>
            </p:nvSpPr>
            <p:spPr>
              <a:xfrm>
                <a:off x="8186967" y="2130966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E92FE6C-7099-674E-8600-D8E53D7CF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67" y="2130966"/>
                <a:ext cx="594586" cy="231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4" name="표 4">
            <a:extLst>
              <a:ext uri="{FF2B5EF4-FFF2-40B4-BE49-F238E27FC236}">
                <a16:creationId xmlns:a16="http://schemas.microsoft.com/office/drawing/2014/main" id="{30138CA5-B9E9-D940-9EC2-ED01B23BD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29900"/>
              </p:ext>
            </p:extLst>
          </p:nvPr>
        </p:nvGraphicFramePr>
        <p:xfrm>
          <a:off x="1312341" y="3272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5" name="표 4">
            <a:extLst>
              <a:ext uri="{FF2B5EF4-FFF2-40B4-BE49-F238E27FC236}">
                <a16:creationId xmlns:a16="http://schemas.microsoft.com/office/drawing/2014/main" id="{5017C5C6-AC83-B24A-A2F5-5E161AB6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54027"/>
              </p:ext>
            </p:extLst>
          </p:nvPr>
        </p:nvGraphicFramePr>
        <p:xfrm>
          <a:off x="1237208" y="3344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6" name="표 4">
            <a:extLst>
              <a:ext uri="{FF2B5EF4-FFF2-40B4-BE49-F238E27FC236}">
                <a16:creationId xmlns:a16="http://schemas.microsoft.com/office/drawing/2014/main" id="{B3353F0F-35D5-4A42-9744-600B75B8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15306"/>
              </p:ext>
            </p:extLst>
          </p:nvPr>
        </p:nvGraphicFramePr>
        <p:xfrm>
          <a:off x="1251544" y="178716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7" name="표 4">
            <a:extLst>
              <a:ext uri="{FF2B5EF4-FFF2-40B4-BE49-F238E27FC236}">
                <a16:creationId xmlns:a16="http://schemas.microsoft.com/office/drawing/2014/main" id="{D18549CA-C628-054D-A68A-0055E5F9C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7907"/>
              </p:ext>
            </p:extLst>
          </p:nvPr>
        </p:nvGraphicFramePr>
        <p:xfrm>
          <a:off x="1237071" y="2554587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8" name="표 4">
            <a:extLst>
              <a:ext uri="{FF2B5EF4-FFF2-40B4-BE49-F238E27FC236}">
                <a16:creationId xmlns:a16="http://schemas.microsoft.com/office/drawing/2014/main" id="{7EDFC664-CA14-614D-887B-A14C4769A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050424"/>
              </p:ext>
            </p:extLst>
          </p:nvPr>
        </p:nvGraphicFramePr>
        <p:xfrm>
          <a:off x="1159868" y="260372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9" name="표 4">
            <a:extLst>
              <a:ext uri="{FF2B5EF4-FFF2-40B4-BE49-F238E27FC236}">
                <a16:creationId xmlns:a16="http://schemas.microsoft.com/office/drawing/2014/main" id="{88900364-46F9-7641-BC0B-BAAAFBC12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73832"/>
              </p:ext>
            </p:extLst>
          </p:nvPr>
        </p:nvGraphicFramePr>
        <p:xfrm>
          <a:off x="1162075" y="341612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0" name="표 4">
            <a:extLst>
              <a:ext uri="{FF2B5EF4-FFF2-40B4-BE49-F238E27FC236}">
                <a16:creationId xmlns:a16="http://schemas.microsoft.com/office/drawing/2014/main" id="{625BB11D-A5D2-9648-A625-C79E6E822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9493"/>
              </p:ext>
            </p:extLst>
          </p:nvPr>
        </p:nvGraphicFramePr>
        <p:xfrm>
          <a:off x="1178250" y="1845052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1" name="표 4">
            <a:extLst>
              <a:ext uri="{FF2B5EF4-FFF2-40B4-BE49-F238E27FC236}">
                <a16:creationId xmlns:a16="http://schemas.microsoft.com/office/drawing/2014/main" id="{8380B744-3EBE-2948-A3CC-9306277CC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60478"/>
              </p:ext>
            </p:extLst>
          </p:nvPr>
        </p:nvGraphicFramePr>
        <p:xfrm>
          <a:off x="1104956" y="190462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2" name="표 4">
            <a:extLst>
              <a:ext uri="{FF2B5EF4-FFF2-40B4-BE49-F238E27FC236}">
                <a16:creationId xmlns:a16="http://schemas.microsoft.com/office/drawing/2014/main" id="{AB84FB50-7FFC-3847-92DE-E0F81C82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79746"/>
              </p:ext>
            </p:extLst>
          </p:nvPr>
        </p:nvGraphicFramePr>
        <p:xfrm>
          <a:off x="1240302" y="4084781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3" name="표 4">
            <a:extLst>
              <a:ext uri="{FF2B5EF4-FFF2-40B4-BE49-F238E27FC236}">
                <a16:creationId xmlns:a16="http://schemas.microsoft.com/office/drawing/2014/main" id="{69204415-A034-214E-AE10-EC9BD1D8D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67786"/>
              </p:ext>
            </p:extLst>
          </p:nvPr>
        </p:nvGraphicFramePr>
        <p:xfrm>
          <a:off x="1102564" y="2662124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4" name="표 4">
            <a:extLst>
              <a:ext uri="{FF2B5EF4-FFF2-40B4-BE49-F238E27FC236}">
                <a16:creationId xmlns:a16="http://schemas.microsoft.com/office/drawing/2014/main" id="{FA30AEBB-F386-EA48-BE63-A4A64AE4F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99118"/>
              </p:ext>
            </p:extLst>
          </p:nvPr>
        </p:nvGraphicFramePr>
        <p:xfrm>
          <a:off x="1162075" y="415585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5" name="표 4">
            <a:extLst>
              <a:ext uri="{FF2B5EF4-FFF2-40B4-BE49-F238E27FC236}">
                <a16:creationId xmlns:a16="http://schemas.microsoft.com/office/drawing/2014/main" id="{B8D1FC33-59CC-514F-830E-35BCCA1DE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2672"/>
              </p:ext>
            </p:extLst>
          </p:nvPr>
        </p:nvGraphicFramePr>
        <p:xfrm>
          <a:off x="1102747" y="3492274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6" name="표 4">
            <a:extLst>
              <a:ext uri="{FF2B5EF4-FFF2-40B4-BE49-F238E27FC236}">
                <a16:creationId xmlns:a16="http://schemas.microsoft.com/office/drawing/2014/main" id="{B0FA9599-9374-A94C-8D9D-4774B6BB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28576"/>
              </p:ext>
            </p:extLst>
          </p:nvPr>
        </p:nvGraphicFramePr>
        <p:xfrm>
          <a:off x="1102747" y="423114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6AAB9467-C651-7340-9C8F-5E14E4C322C0}"/>
              </a:ext>
            </a:extLst>
          </p:cNvPr>
          <p:cNvSpPr/>
          <p:nvPr/>
        </p:nvSpPr>
        <p:spPr>
          <a:xfrm>
            <a:off x="997520" y="1665614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모서리가 둥근 직사각형 127">
            <a:extLst>
              <a:ext uri="{FF2B5EF4-FFF2-40B4-BE49-F238E27FC236}">
                <a16:creationId xmlns:a16="http://schemas.microsoft.com/office/drawing/2014/main" id="{D0052422-64B6-5743-892C-0C369E9C4B78}"/>
              </a:ext>
            </a:extLst>
          </p:cNvPr>
          <p:cNvSpPr/>
          <p:nvPr/>
        </p:nvSpPr>
        <p:spPr>
          <a:xfrm>
            <a:off x="993515" y="2431626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AF116465-8237-344B-B61A-640B14088429}"/>
              </a:ext>
            </a:extLst>
          </p:cNvPr>
          <p:cNvSpPr/>
          <p:nvPr/>
        </p:nvSpPr>
        <p:spPr>
          <a:xfrm>
            <a:off x="989510" y="3197638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CEA6C92D-5FF8-034F-B0F6-1976C1E7D0BD}"/>
              </a:ext>
            </a:extLst>
          </p:cNvPr>
          <p:cNvSpPr/>
          <p:nvPr/>
        </p:nvSpPr>
        <p:spPr>
          <a:xfrm>
            <a:off x="985505" y="3963650"/>
            <a:ext cx="2076888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9314E5D-C01A-7E40-B327-18D3358DB62F}"/>
              </a:ext>
            </a:extLst>
          </p:cNvPr>
          <p:cNvSpPr txBox="1"/>
          <p:nvPr/>
        </p:nvSpPr>
        <p:spPr>
          <a:xfrm>
            <a:off x="182080" y="188930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DD8338C-D605-8043-B13D-EC83112ADFED}"/>
              </a:ext>
            </a:extLst>
          </p:cNvPr>
          <p:cNvSpPr txBox="1"/>
          <p:nvPr/>
        </p:nvSpPr>
        <p:spPr>
          <a:xfrm>
            <a:off x="198328" y="2623571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8B2A7D1-D049-B24B-A778-E9240B94EB09}"/>
              </a:ext>
            </a:extLst>
          </p:cNvPr>
          <p:cNvSpPr txBox="1"/>
          <p:nvPr/>
        </p:nvSpPr>
        <p:spPr>
          <a:xfrm>
            <a:off x="182080" y="3384413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B19546D-1820-104A-A069-56C11927CC07}"/>
              </a:ext>
            </a:extLst>
          </p:cNvPr>
          <p:cNvSpPr txBox="1"/>
          <p:nvPr/>
        </p:nvSpPr>
        <p:spPr>
          <a:xfrm>
            <a:off x="182079" y="4145254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54443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" grpId="0" animBg="1"/>
      <p:bldP spid="76" grpId="0" animBg="1"/>
      <p:bldP spid="77" grpId="0" animBg="1"/>
      <p:bldP spid="78" grpId="0" animBg="1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 animBg="1"/>
      <p:bldP spid="7" grpId="0"/>
      <p:bldP spid="112" grpId="0"/>
      <p:bldP spid="1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C2CB-9908-7F4D-8AA5-84078A1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2DC8A-DD85-3345-BBA5-0C7D0FDA7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E88774CE-A1FB-4047-9214-CB9DA729205D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개체 틀 2">
                <a:extLst>
                  <a:ext uri="{FF2B5EF4-FFF2-40B4-BE49-F238E27FC236}">
                    <a16:creationId xmlns:a16="http://schemas.microsoft.com/office/drawing/2014/main" id="{3D1185F3-9C61-F643-9645-148B8E3F5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62979" y="1753367"/>
                <a:ext cx="3454899" cy="2505125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kumimoji="1" lang="en-US" altLang="ko-Kore-KR" sz="1400" b="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❶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𝐷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-dimensional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1400" b="0" i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r</m:t>
                    </m:r>
                    <m:r>
                      <a:rPr kumimoji="1" lang="en-US" altLang="ko-Kore-KR" sz="1400" b="0" i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Concatenation of M sub-vectors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, …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𝑀</m:t>
                        </m:r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 algn="ctr">
                  <a:buNone/>
                </a:pP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 algn="ctr">
                  <a:buNone/>
                </a:pPr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𝐷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/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𝑀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-dimensional vector</a:t>
                </a:r>
              </a:p>
              <a:p>
                <a:pPr marL="114300" indent="0" algn="ctr">
                  <a:buNone/>
                </a:pPr>
                <a:endParaRPr kumimoji="1" lang="ko-Kore-KR" altLang="en-US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44" name="텍스트 개체 틀 2">
                <a:extLst>
                  <a:ext uri="{FF2B5EF4-FFF2-40B4-BE49-F238E27FC236}">
                    <a16:creationId xmlns:a16="http://schemas.microsoft.com/office/drawing/2014/main" id="{3D1185F3-9C61-F643-9645-148B8E3F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62979" y="1753367"/>
                <a:ext cx="3454899" cy="2505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2C5B9E72-3CFB-074B-8560-77FCA1F05747}"/>
              </a:ext>
            </a:extLst>
          </p:cNvPr>
          <p:cNvSpPr/>
          <p:nvPr/>
        </p:nvSpPr>
        <p:spPr>
          <a:xfrm>
            <a:off x="7119022" y="2238949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D9EA5A-1E49-0343-A717-768C45C44E02}"/>
              </a:ext>
            </a:extLst>
          </p:cNvPr>
          <p:cNvSpPr txBox="1"/>
          <p:nvPr/>
        </p:nvSpPr>
        <p:spPr>
          <a:xfrm>
            <a:off x="435743" y="1881849"/>
            <a:ext cx="1328458" cy="21544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❶ Split into M=3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sub-vectors</a:t>
            </a:r>
          </a:p>
        </p:txBody>
      </p:sp>
      <p:sp>
        <p:nvSpPr>
          <p:cNvPr id="48" name="왼쪽 대괄호[L] 47">
            <a:extLst>
              <a:ext uri="{FF2B5EF4-FFF2-40B4-BE49-F238E27FC236}">
                <a16:creationId xmlns:a16="http://schemas.microsoft.com/office/drawing/2014/main" id="{0D57CE37-76F8-B74C-98C3-BDCA7A8A271C}"/>
              </a:ext>
            </a:extLst>
          </p:cNvPr>
          <p:cNvSpPr/>
          <p:nvPr/>
        </p:nvSpPr>
        <p:spPr>
          <a:xfrm rot="5400000">
            <a:off x="2721378" y="1090034"/>
            <a:ext cx="64079" cy="1725153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5C9DE0-0F7A-F147-A3FC-11D9E2912199}"/>
              </a:ext>
            </a:extLst>
          </p:cNvPr>
          <p:cNvSpPr txBox="1"/>
          <p:nvPr/>
        </p:nvSpPr>
        <p:spPr>
          <a:xfrm>
            <a:off x="2490167" y="1799899"/>
            <a:ext cx="523656" cy="18466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 6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50" name="표 4">
            <a:extLst>
              <a:ext uri="{FF2B5EF4-FFF2-40B4-BE49-F238E27FC236}">
                <a16:creationId xmlns:a16="http://schemas.microsoft.com/office/drawing/2014/main" id="{CECAFB84-5B9A-A14E-95E3-A4EAC970D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10839"/>
              </p:ext>
            </p:extLst>
          </p:nvPr>
        </p:nvGraphicFramePr>
        <p:xfrm>
          <a:off x="2464551" y="253309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548A1D6A-BC24-DC4C-98B2-6256E980F455}"/>
              </a:ext>
            </a:extLst>
          </p:cNvPr>
          <p:cNvGraphicFramePr>
            <a:graphicFrameLocks noGrp="1"/>
          </p:cNvGraphicFramePr>
          <p:nvPr/>
        </p:nvGraphicFramePr>
        <p:xfrm>
          <a:off x="4243733" y="2532575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52" name="표 4">
            <a:extLst>
              <a:ext uri="{FF2B5EF4-FFF2-40B4-BE49-F238E27FC236}">
                <a16:creationId xmlns:a16="http://schemas.microsoft.com/office/drawing/2014/main" id="{D59FF18A-6D97-C94C-B328-DFD49F0F064B}"/>
              </a:ext>
            </a:extLst>
          </p:cNvPr>
          <p:cNvGraphicFramePr>
            <a:graphicFrameLocks noGrp="1"/>
          </p:cNvGraphicFramePr>
          <p:nvPr/>
        </p:nvGraphicFramePr>
        <p:xfrm>
          <a:off x="670204" y="253519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53" name="꺾인 연결선[E] 54">
            <a:extLst>
              <a:ext uri="{FF2B5EF4-FFF2-40B4-BE49-F238E27FC236}">
                <a16:creationId xmlns:a16="http://schemas.microsoft.com/office/drawing/2014/main" id="{35A49AAB-A4C4-0C44-880F-9EF00DEDB5D0}"/>
              </a:ext>
            </a:extLst>
          </p:cNvPr>
          <p:cNvCxnSpPr>
            <a:cxnSpLocks/>
            <a:stCxn id="59" idx="2"/>
            <a:endCxn id="52" idx="0"/>
          </p:cNvCxnSpPr>
          <p:nvPr/>
        </p:nvCxnSpPr>
        <p:spPr>
          <a:xfrm rot="5400000">
            <a:off x="1727584" y="1510788"/>
            <a:ext cx="255031" cy="17937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D5F958D-514D-354C-A357-042DF15E7090}"/>
                  </a:ext>
                </a:extLst>
              </p:cNvPr>
              <p:cNvSpPr/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𝒓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D5F958D-514D-354C-A357-042DF15E7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31E5353-9D90-044E-AFF5-9C8F09478A25}"/>
              </a:ext>
            </a:extLst>
          </p:cNvPr>
          <p:cNvCxnSpPr>
            <a:cxnSpLocks/>
            <a:stCxn id="59" idx="2"/>
            <a:endCxn id="50" idx="0"/>
          </p:cNvCxnSpPr>
          <p:nvPr/>
        </p:nvCxnSpPr>
        <p:spPr>
          <a:xfrm>
            <a:off x="2751994" y="2280168"/>
            <a:ext cx="557" cy="252928"/>
          </a:xfrm>
          <a:prstGeom prst="straightConnector1">
            <a:avLst/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D2592B-6A9C-4543-8FF6-3A80DF50E791}"/>
                  </a:ext>
                </a:extLst>
              </p:cNvPr>
              <p:cNvSpPr/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AD2592B-6A9C-4543-8FF6-3A80DF50E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F4EC98C-B5BD-8B4E-ABE5-E7C7D9F461A9}"/>
                  </a:ext>
                </a:extLst>
              </p:cNvPr>
              <p:cNvSpPr/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F4EC98C-B5BD-8B4E-ABE5-E7C7D9F46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8C438DD-7BCE-3146-9840-62DA3A1E5133}"/>
                  </a:ext>
                </a:extLst>
              </p:cNvPr>
              <p:cNvSpPr/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8C438DD-7BCE-3146-9840-62DA3A1E5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표 4">
            <a:extLst>
              <a:ext uri="{FF2B5EF4-FFF2-40B4-BE49-F238E27FC236}">
                <a16:creationId xmlns:a16="http://schemas.microsoft.com/office/drawing/2014/main" id="{378300CF-2FD6-4641-A4AE-B7F5D0A0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53975"/>
              </p:ext>
            </p:extLst>
          </p:nvPr>
        </p:nvGraphicFramePr>
        <p:xfrm>
          <a:off x="1887994" y="199216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60" name="꺾인 연결선[E] 54">
            <a:extLst>
              <a:ext uri="{FF2B5EF4-FFF2-40B4-BE49-F238E27FC236}">
                <a16:creationId xmlns:a16="http://schemas.microsoft.com/office/drawing/2014/main" id="{3A4184E6-2222-C543-A3CE-BE138278062E}"/>
              </a:ext>
            </a:extLst>
          </p:cNvPr>
          <p:cNvCxnSpPr>
            <a:cxnSpLocks/>
            <a:stCxn id="59" idx="2"/>
            <a:endCxn id="51" idx="0"/>
          </p:cNvCxnSpPr>
          <p:nvPr/>
        </p:nvCxnSpPr>
        <p:spPr>
          <a:xfrm rot="16200000" flipH="1">
            <a:off x="3515660" y="1516501"/>
            <a:ext cx="252407" cy="17797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782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  <p:bldP spid="5" grpId="0" animBg="1"/>
      <p:bldP spid="47" grpId="0"/>
      <p:bldP spid="54" grpId="0"/>
      <p:bldP spid="56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표 4">
            <a:extLst>
              <a:ext uri="{FF2B5EF4-FFF2-40B4-BE49-F238E27FC236}">
                <a16:creationId xmlns:a16="http://schemas.microsoft.com/office/drawing/2014/main" id="{28943401-7819-6246-8B55-AEFCEFEB2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310263"/>
              </p:ext>
            </p:extLst>
          </p:nvPr>
        </p:nvGraphicFramePr>
        <p:xfrm>
          <a:off x="669045" y="2887128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C16824A2-DC65-7646-A3C9-F699FE8C9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03096"/>
              </p:ext>
            </p:extLst>
          </p:nvPr>
        </p:nvGraphicFramePr>
        <p:xfrm>
          <a:off x="2462915" y="2885011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84" name="표 4">
            <a:extLst>
              <a:ext uri="{FF2B5EF4-FFF2-40B4-BE49-F238E27FC236}">
                <a16:creationId xmlns:a16="http://schemas.microsoft.com/office/drawing/2014/main" id="{06869287-CC94-3C4A-BA43-4DEEDC30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444219"/>
              </p:ext>
            </p:extLst>
          </p:nvPr>
        </p:nvGraphicFramePr>
        <p:xfrm>
          <a:off x="4243733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noProof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B73C2CB-9908-7F4D-8AA5-84078A1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2DC8A-DD85-3345-BBA5-0C7D0FDA7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64753828-79BD-B84F-8456-82B971B35C2B}"/>
              </a:ext>
            </a:extLst>
          </p:cNvPr>
          <p:cNvGraphicFramePr>
            <a:graphicFrameLocks noGrp="1"/>
          </p:cNvGraphicFramePr>
          <p:nvPr/>
        </p:nvGraphicFramePr>
        <p:xfrm>
          <a:off x="379359" y="2884464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092004559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20648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4721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4260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941622"/>
                  </a:ext>
                </a:extLst>
              </a:tr>
            </a:tbl>
          </a:graphicData>
        </a:graphic>
      </p:graphicFrame>
      <p:sp>
        <p:nvSpPr>
          <p:cNvPr id="88" name="왼쪽 대괄호[L] 87">
            <a:extLst>
              <a:ext uri="{FF2B5EF4-FFF2-40B4-BE49-F238E27FC236}">
                <a16:creationId xmlns:a16="http://schemas.microsoft.com/office/drawing/2014/main" id="{E1B508C7-39AC-9E4F-BAD4-D70A4A609754}"/>
              </a:ext>
            </a:extLst>
          </p:cNvPr>
          <p:cNvSpPr/>
          <p:nvPr/>
        </p:nvSpPr>
        <p:spPr>
          <a:xfrm>
            <a:off x="490089" y="2893748"/>
            <a:ext cx="172968" cy="1142716"/>
          </a:xfrm>
          <a:prstGeom prst="leftBracket">
            <a:avLst>
              <a:gd name="adj" fmla="val 91789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62F1A0-71FF-F84E-B2FA-9103E14830BF}"/>
              </a:ext>
            </a:extLst>
          </p:cNvPr>
          <p:cNvSpPr txBox="1"/>
          <p:nvPr/>
        </p:nvSpPr>
        <p:spPr>
          <a:xfrm>
            <a:off x="213837" y="3380737"/>
            <a:ext cx="404983" cy="153888"/>
          </a:xfrm>
          <a:prstGeom prst="rect">
            <a:avLst/>
          </a:prstGeom>
          <a:solidFill>
            <a:sysClr val="window" lastClr="FFFFF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k*=4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AABE64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7C9966-51D4-B24F-90B2-1F2D2D207CFE}"/>
                  </a:ext>
                </a:extLst>
              </p:cNvPr>
              <p:cNvSpPr txBox="1"/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7C9966-51D4-B24F-90B2-1F2D2D207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blipFill>
                <a:blip r:embed="rId3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E88774CE-A1FB-4047-9214-CB9DA729205D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A65FBDB-6171-1245-AC21-12C55EE663E2}"/>
                  </a:ext>
                </a:extLst>
              </p:cNvPr>
              <p:cNvSpPr txBox="1"/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A65FBDB-6171-1245-AC21-12C55EE66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blipFill>
                <a:blip r:embed="rId4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D112FA9-D743-3648-91AD-1C9D4CE1F380}"/>
                  </a:ext>
                </a:extLst>
              </p:cNvPr>
              <p:cNvSpPr txBox="1"/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D112FA9-D743-3648-91AD-1C9D4CE1F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blipFill>
                <a:blip r:embed="rId5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텍스트 개체 틀 2">
                <a:extLst>
                  <a:ext uri="{FF2B5EF4-FFF2-40B4-BE49-F238E27FC236}">
                    <a16:creationId xmlns:a16="http://schemas.microsoft.com/office/drawing/2014/main" id="{C3259512-EE87-8146-A25A-115A9DB255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8838" y="1970177"/>
                <a:ext cx="4168443" cy="2529446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kumimoji="1" lang="en-US" altLang="ko-Kore-KR" sz="1400" b="1" i="1" u="sng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  <a:r>
                  <a:rPr kumimoji="1" lang="en-US" altLang="ko-Kore-KR" sz="1400" i="1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:r>
                  <a:rPr kumimoji="1" lang="en-US" altLang="ko-Kore-KR" sz="1400" b="1" i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…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𝑀</m:t>
                        </m:r>
                        <m:r>
                          <a:rPr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, is obtained by separate training/learning process</a:t>
                </a:r>
              </a:p>
              <a:p>
                <a:pPr marL="114300" indent="0">
                  <a:buNone/>
                </a:pPr>
                <a:endParaRPr kumimoji="1" lang="en-US" altLang="ko-KR" sz="1400" kern="1200" dirty="0">
                  <a:solidFill>
                    <a:srgbClr val="595959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Codebook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sz="14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400" b="1" i="1" u="sng" kern="1200" dirty="0">
                    <a:solidFill>
                      <a:srgbClr val="E54073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codewords</a:t>
                </a:r>
              </a:p>
              <a:p>
                <a:pPr marL="114300" indent="0">
                  <a:buNone/>
                </a:pPr>
                <a:endParaRPr kumimoji="1" lang="en-US" altLang="ko-KR" sz="1400" kern="1200" dirty="0">
                  <a:solidFill>
                    <a:srgbClr val="595959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Sub-vector</a:t>
                </a:r>
                <a:r>
                  <a:rPr kumimoji="1" lang="en-US" altLang="ko-KR" sz="1400" kern="1200" dirty="0">
                    <a:solidFill>
                      <a:srgbClr val="595959"/>
                    </a:solidFill>
                    <a:ea typeface="맑은 고딕" panose="020B0503020000020004" pitchFamily="34" charset="-127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1400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R" sz="1400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R" sz="1400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R" sz="14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is encoded into an identifier using a codebook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sz="14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4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ko-KR" altLang="en-US" sz="1400" kern="1200" dirty="0">
                  <a:solidFill>
                    <a:srgbClr val="595959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endParaRPr kumimoji="1" lang="ko-KR" altLang="en-US" sz="14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  <a:p>
                <a:endParaRPr kumimoji="1" lang="ko-Kore-KR" altLang="en-US" sz="1400" b="1" i="1" dirty="0">
                  <a:solidFill>
                    <a:srgbClr val="E54073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35" name="텍스트 개체 틀 2">
                <a:extLst>
                  <a:ext uri="{FF2B5EF4-FFF2-40B4-BE49-F238E27FC236}">
                    <a16:creationId xmlns:a16="http://schemas.microsoft.com/office/drawing/2014/main" id="{C3259512-EE87-8146-A25A-115A9DB25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8838" y="1970177"/>
                <a:ext cx="4168443" cy="2529446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27ABDFB3-EF89-9746-8E7A-388A1F371964}"/>
              </a:ext>
            </a:extLst>
          </p:cNvPr>
          <p:cNvSpPr txBox="1"/>
          <p:nvPr/>
        </p:nvSpPr>
        <p:spPr>
          <a:xfrm>
            <a:off x="435743" y="1881849"/>
            <a:ext cx="1328458" cy="21544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❶ Split into M=3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sub-vectors</a:t>
            </a:r>
          </a:p>
        </p:txBody>
      </p:sp>
      <p:sp>
        <p:nvSpPr>
          <p:cNvPr id="67" name="왼쪽 대괄호[L] 66">
            <a:extLst>
              <a:ext uri="{FF2B5EF4-FFF2-40B4-BE49-F238E27FC236}">
                <a16:creationId xmlns:a16="http://schemas.microsoft.com/office/drawing/2014/main" id="{554AB7CC-8185-E742-9677-3A1429ACE357}"/>
              </a:ext>
            </a:extLst>
          </p:cNvPr>
          <p:cNvSpPr/>
          <p:nvPr/>
        </p:nvSpPr>
        <p:spPr>
          <a:xfrm rot="5400000">
            <a:off x="2721378" y="1090034"/>
            <a:ext cx="64079" cy="1725153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19BA12-FB19-4944-9933-0ADFF22F621D}"/>
              </a:ext>
            </a:extLst>
          </p:cNvPr>
          <p:cNvSpPr txBox="1"/>
          <p:nvPr/>
        </p:nvSpPr>
        <p:spPr>
          <a:xfrm>
            <a:off x="2490167" y="1799899"/>
            <a:ext cx="523656" cy="18466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 6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69" name="표 4">
            <a:extLst>
              <a:ext uri="{FF2B5EF4-FFF2-40B4-BE49-F238E27FC236}">
                <a16:creationId xmlns:a16="http://schemas.microsoft.com/office/drawing/2014/main" id="{7B07B3FA-0423-114D-B266-BA240A2F0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60986"/>
              </p:ext>
            </p:extLst>
          </p:nvPr>
        </p:nvGraphicFramePr>
        <p:xfrm>
          <a:off x="2464551" y="253309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0" name="표 4">
            <a:extLst>
              <a:ext uri="{FF2B5EF4-FFF2-40B4-BE49-F238E27FC236}">
                <a16:creationId xmlns:a16="http://schemas.microsoft.com/office/drawing/2014/main" id="{80C3F88E-EA59-F844-AB20-FC232270CC98}"/>
              </a:ext>
            </a:extLst>
          </p:cNvPr>
          <p:cNvGraphicFramePr>
            <a:graphicFrameLocks noGrp="1"/>
          </p:cNvGraphicFramePr>
          <p:nvPr/>
        </p:nvGraphicFramePr>
        <p:xfrm>
          <a:off x="4243733" y="2532575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AEEEEFBA-0CB2-DE4B-90C6-10B92E451F82}"/>
              </a:ext>
            </a:extLst>
          </p:cNvPr>
          <p:cNvGraphicFramePr>
            <a:graphicFrameLocks noGrp="1"/>
          </p:cNvGraphicFramePr>
          <p:nvPr/>
        </p:nvGraphicFramePr>
        <p:xfrm>
          <a:off x="670204" y="253519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72" name="꺾인 연결선[E] 54">
            <a:extLst>
              <a:ext uri="{FF2B5EF4-FFF2-40B4-BE49-F238E27FC236}">
                <a16:creationId xmlns:a16="http://schemas.microsoft.com/office/drawing/2014/main" id="{3748EDE3-2E1E-504D-A913-C41986C540A4}"/>
              </a:ext>
            </a:extLst>
          </p:cNvPr>
          <p:cNvCxnSpPr>
            <a:cxnSpLocks/>
            <a:stCxn id="78" idx="2"/>
            <a:endCxn id="71" idx="0"/>
          </p:cNvCxnSpPr>
          <p:nvPr/>
        </p:nvCxnSpPr>
        <p:spPr>
          <a:xfrm rot="5400000">
            <a:off x="1727584" y="1510788"/>
            <a:ext cx="255031" cy="17937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E93467-912F-8A4D-B41C-7C14ECEFB52F}"/>
                  </a:ext>
                </a:extLst>
              </p:cNvPr>
              <p:cNvSpPr/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𝒓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E93467-912F-8A4D-B41C-7C14ECEFB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꺾인 연결선[E] 54">
            <a:extLst>
              <a:ext uri="{FF2B5EF4-FFF2-40B4-BE49-F238E27FC236}">
                <a16:creationId xmlns:a16="http://schemas.microsoft.com/office/drawing/2014/main" id="{A48E00A8-AAB9-6140-B6E3-F6508607CA0B}"/>
              </a:ext>
            </a:extLst>
          </p:cNvPr>
          <p:cNvCxnSpPr>
            <a:cxnSpLocks/>
            <a:stCxn id="78" idx="2"/>
            <a:endCxn id="69" idx="0"/>
          </p:cNvCxnSpPr>
          <p:nvPr/>
        </p:nvCxnSpPr>
        <p:spPr>
          <a:xfrm>
            <a:off x="2751994" y="2280168"/>
            <a:ext cx="557" cy="252928"/>
          </a:xfrm>
          <a:prstGeom prst="straightConnector1">
            <a:avLst/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160BD6B-A184-274B-93DE-F77CEA856C44}"/>
                  </a:ext>
                </a:extLst>
              </p:cNvPr>
              <p:cNvSpPr/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160BD6B-A184-274B-93DE-F77CEA856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F82A552-A360-9542-BE06-441ED19D8A7F}"/>
                  </a:ext>
                </a:extLst>
              </p:cNvPr>
              <p:cNvSpPr/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F82A552-A360-9542-BE06-441ED19D8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F2A9BC8-E206-7A4C-8563-BA8E45B20A4A}"/>
                  </a:ext>
                </a:extLst>
              </p:cNvPr>
              <p:cNvSpPr/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F2A9BC8-E206-7A4C-8563-BA8E45B20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783BE545-D87F-2A42-8BDF-FC0E4EC56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53975"/>
              </p:ext>
            </p:extLst>
          </p:nvPr>
        </p:nvGraphicFramePr>
        <p:xfrm>
          <a:off x="1887994" y="199216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100" name="꺾인 연결선[E] 54">
            <a:extLst>
              <a:ext uri="{FF2B5EF4-FFF2-40B4-BE49-F238E27FC236}">
                <a16:creationId xmlns:a16="http://schemas.microsoft.com/office/drawing/2014/main" id="{17709330-D872-2544-BB5F-CB11D342B460}"/>
              </a:ext>
            </a:extLst>
          </p:cNvPr>
          <p:cNvCxnSpPr>
            <a:cxnSpLocks/>
            <a:stCxn id="78" idx="2"/>
            <a:endCxn id="70" idx="0"/>
          </p:cNvCxnSpPr>
          <p:nvPr/>
        </p:nvCxnSpPr>
        <p:spPr>
          <a:xfrm rot="16200000" flipH="1">
            <a:off x="3515660" y="1516501"/>
            <a:ext cx="252407" cy="17797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52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  <p:bldP spid="124" grpId="0"/>
      <p:bldP spid="125" grpId="0"/>
      <p:bldP spid="13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표 17">
            <a:extLst>
              <a:ext uri="{FF2B5EF4-FFF2-40B4-BE49-F238E27FC236}">
                <a16:creationId xmlns:a16="http://schemas.microsoft.com/office/drawing/2014/main" id="{1F1CF813-AA34-B249-8F18-7B36CA56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9148"/>
              </p:ext>
            </p:extLst>
          </p:nvPr>
        </p:nvGraphicFramePr>
        <p:xfrm>
          <a:off x="3069209" y="2883095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5819FDC-B4ED-604A-8DF2-044E6C1AD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75353"/>
              </p:ext>
            </p:extLst>
          </p:nvPr>
        </p:nvGraphicFramePr>
        <p:xfrm>
          <a:off x="3062120" y="3460464"/>
          <a:ext cx="1184400" cy="288000"/>
        </p:xfrm>
        <a:graphic>
          <a:graphicData uri="http://schemas.openxmlformats.org/drawingml/2006/table">
            <a:tbl>
              <a:tblPr firstRow="1" bandRow="1"/>
              <a:tblGrid>
                <a:gridCol w="828000">
                  <a:extLst>
                    <a:ext uri="{9D8B030D-6E8A-4147-A177-3AD203B41FA5}">
                      <a16:colId xmlns:a16="http://schemas.microsoft.com/office/drawing/2014/main" val="1055913502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399371927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1898123556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99566"/>
                  </a:ext>
                </a:extLst>
              </a:tr>
            </a:tbl>
          </a:graphicData>
        </a:graphic>
      </p:graphicFrame>
      <p:graphicFrame>
        <p:nvGraphicFramePr>
          <p:cNvPr id="113" name="표 17">
            <a:extLst>
              <a:ext uri="{FF2B5EF4-FFF2-40B4-BE49-F238E27FC236}">
                <a16:creationId xmlns:a16="http://schemas.microsoft.com/office/drawing/2014/main" id="{C9B70399-E19C-554C-8D0B-61174ECF2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18284"/>
              </p:ext>
            </p:extLst>
          </p:nvPr>
        </p:nvGraphicFramePr>
        <p:xfrm>
          <a:off x="4863991" y="2877666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80" name="표 17">
            <a:extLst>
              <a:ext uri="{FF2B5EF4-FFF2-40B4-BE49-F238E27FC236}">
                <a16:creationId xmlns:a16="http://schemas.microsoft.com/office/drawing/2014/main" id="{8BF28CD0-2A74-6A41-98E2-D2B413230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51246"/>
              </p:ext>
            </p:extLst>
          </p:nvPr>
        </p:nvGraphicFramePr>
        <p:xfrm>
          <a:off x="1284704" y="2883095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C07B729F-EAE1-D44D-97CF-2B832A54E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65636"/>
              </p:ext>
            </p:extLst>
          </p:nvPr>
        </p:nvGraphicFramePr>
        <p:xfrm>
          <a:off x="6696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E828243F-E1D2-6649-8B93-7C2E592A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86146"/>
              </p:ext>
            </p:extLst>
          </p:nvPr>
        </p:nvGraphicFramePr>
        <p:xfrm>
          <a:off x="42444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B73C2CB-9908-7F4D-8AA5-84078A1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2DC8A-DD85-3345-BBA5-0C7D0FDA7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64753828-79BD-B84F-8456-82B971B35C2B}"/>
              </a:ext>
            </a:extLst>
          </p:cNvPr>
          <p:cNvGraphicFramePr>
            <a:graphicFrameLocks noGrp="1"/>
          </p:cNvGraphicFramePr>
          <p:nvPr/>
        </p:nvGraphicFramePr>
        <p:xfrm>
          <a:off x="379359" y="2884464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092004559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20648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4721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4260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941622"/>
                  </a:ext>
                </a:extLst>
              </a:tr>
            </a:tbl>
          </a:graphicData>
        </a:graphic>
      </p:graphicFrame>
      <p:graphicFrame>
        <p:nvGraphicFramePr>
          <p:cNvPr id="84" name="표 4">
            <a:extLst>
              <a:ext uri="{FF2B5EF4-FFF2-40B4-BE49-F238E27FC236}">
                <a16:creationId xmlns:a16="http://schemas.microsoft.com/office/drawing/2014/main" id="{06869287-CC94-3C4A-BA43-4DEEDC30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178899"/>
              </p:ext>
            </p:extLst>
          </p:nvPr>
        </p:nvGraphicFramePr>
        <p:xfrm>
          <a:off x="4243733" y="3174187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</a:tbl>
          </a:graphicData>
        </a:graphic>
      </p:graphicFrame>
      <p:graphicFrame>
        <p:nvGraphicFramePr>
          <p:cNvPr id="85" name="표 4">
            <a:extLst>
              <a:ext uri="{FF2B5EF4-FFF2-40B4-BE49-F238E27FC236}">
                <a16:creationId xmlns:a16="http://schemas.microsoft.com/office/drawing/2014/main" id="{28943401-7819-6246-8B55-AEFCEFEB2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644005"/>
              </p:ext>
            </p:extLst>
          </p:nvPr>
        </p:nvGraphicFramePr>
        <p:xfrm>
          <a:off x="669045" y="2887128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88" name="왼쪽 대괄호[L] 87">
            <a:extLst>
              <a:ext uri="{FF2B5EF4-FFF2-40B4-BE49-F238E27FC236}">
                <a16:creationId xmlns:a16="http://schemas.microsoft.com/office/drawing/2014/main" id="{E1B508C7-39AC-9E4F-BAD4-D70A4A609754}"/>
              </a:ext>
            </a:extLst>
          </p:cNvPr>
          <p:cNvSpPr/>
          <p:nvPr/>
        </p:nvSpPr>
        <p:spPr>
          <a:xfrm>
            <a:off x="490089" y="2893748"/>
            <a:ext cx="172968" cy="1142716"/>
          </a:xfrm>
          <a:prstGeom prst="leftBracket">
            <a:avLst>
              <a:gd name="adj" fmla="val 91789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62F1A0-71FF-F84E-B2FA-9103E14830BF}"/>
              </a:ext>
            </a:extLst>
          </p:cNvPr>
          <p:cNvSpPr txBox="1"/>
          <p:nvPr/>
        </p:nvSpPr>
        <p:spPr>
          <a:xfrm>
            <a:off x="213837" y="3380737"/>
            <a:ext cx="404983" cy="153888"/>
          </a:xfrm>
          <a:prstGeom prst="rect">
            <a:avLst/>
          </a:prstGeom>
          <a:solidFill>
            <a:sysClr val="window" lastClr="FFFFF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k*=4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AABE64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7C9966-51D4-B24F-90B2-1F2D2D207CFE}"/>
                  </a:ext>
                </a:extLst>
              </p:cNvPr>
              <p:cNvSpPr txBox="1"/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7C9966-51D4-B24F-90B2-1F2D2D207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blipFill>
                <a:blip r:embed="rId3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9442BB23-48A5-5A4D-97CD-99735EB74CA5}"/>
              </a:ext>
            </a:extLst>
          </p:cNvPr>
          <p:cNvSpPr txBox="1"/>
          <p:nvPr/>
        </p:nvSpPr>
        <p:spPr>
          <a:xfrm>
            <a:off x="1422747" y="405033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   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E88774CE-A1FB-4047-9214-CB9DA729205D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B84FB82-7A70-E349-90D8-4A1821413725}"/>
              </a:ext>
            </a:extLst>
          </p:cNvPr>
          <p:cNvSpPr txBox="1"/>
          <p:nvPr/>
        </p:nvSpPr>
        <p:spPr>
          <a:xfrm>
            <a:off x="3221998" y="405727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A65FBDB-6171-1245-AC21-12C55EE663E2}"/>
                  </a:ext>
                </a:extLst>
              </p:cNvPr>
              <p:cNvSpPr txBox="1"/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A65FBDB-6171-1245-AC21-12C55EE66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blipFill>
                <a:blip r:embed="rId4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D112FA9-D743-3648-91AD-1C9D4CE1F380}"/>
                  </a:ext>
                </a:extLst>
              </p:cNvPr>
              <p:cNvSpPr txBox="1"/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D112FA9-D743-3648-91AD-1C9D4CE1F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blipFill>
                <a:blip r:embed="rId5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A03C9326-E463-CA48-8E19-9C853B997360}"/>
              </a:ext>
            </a:extLst>
          </p:cNvPr>
          <p:cNvSpPr txBox="1"/>
          <p:nvPr/>
        </p:nvSpPr>
        <p:spPr>
          <a:xfrm>
            <a:off x="4994691" y="405749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E42D6767-E9E6-304E-99EF-E65C5D863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979" y="1753367"/>
                <a:ext cx="3539554" cy="1009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14300" indent="0">
                  <a:buNone/>
                </a:pPr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❷ Computes similarity between </a:t>
                </a:r>
              </a:p>
              <a:p>
                <a:pPr marL="114300" indent="0">
                  <a:buNone/>
                </a:pPr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a </a:t>
                </a:r>
                <a:r>
                  <a:rPr kumimoji="1" lang="en-US" altLang="ko-Kore-KR" sz="1400" b="1" dirty="0">
                    <a:solidFill>
                      <a:srgbClr val="E54073"/>
                    </a:solidFill>
                    <a:cs typeface="Lato" panose="020F0502020204030203" pitchFamily="34" charset="0"/>
                  </a:rPr>
                  <a:t>sub-vector</a:t>
                </a:r>
                <a:r>
                  <a:rPr kumimoji="1" lang="en-US" altLang="ko-Kore-KR" sz="1400" b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𝒊</m:t>
                        </m:r>
                      </m:sub>
                    </m:sSub>
                    <m:r>
                      <a:rPr kumimoji="1" lang="en-US" altLang="ko-Kore-KR" sz="1400" b="1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1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𝒙</m:t>
                    </m:r>
                    <m:r>
                      <a:rPr kumimoji="1" lang="en-US" altLang="ko-Kore-KR" sz="1400" b="1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and </a:t>
                </a:r>
              </a:p>
              <a:p>
                <a:pPr marL="114300" indent="0">
                  <a:buNone/>
                </a:pPr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each </a:t>
                </a:r>
                <a:r>
                  <a:rPr kumimoji="1" lang="en-US" altLang="ko-Kore-KR" sz="1400" b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codeword</a:t>
                </a:r>
                <a:r>
                  <a:rPr kumimoji="1" lang="en-US" altLang="ko-Kore-KR" sz="1400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vector in codebook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E42D6767-E9E6-304E-99EF-E65C5D863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9" y="1753367"/>
                <a:ext cx="3539554" cy="1009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모서리가 둥근 직사각형 82">
            <a:extLst>
              <a:ext uri="{FF2B5EF4-FFF2-40B4-BE49-F238E27FC236}">
                <a16:creationId xmlns:a16="http://schemas.microsoft.com/office/drawing/2014/main" id="{6EF598E2-0F28-BF44-977D-AA98C6CF0D75}"/>
              </a:ext>
            </a:extLst>
          </p:cNvPr>
          <p:cNvSpPr>
            <a:spLocks/>
          </p:cNvSpPr>
          <p:nvPr/>
        </p:nvSpPr>
        <p:spPr>
          <a:xfrm>
            <a:off x="3057276" y="2889106"/>
            <a:ext cx="1165473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FEDF262-2B65-7245-BB0F-413E9AA4253A}"/>
              </a:ext>
            </a:extLst>
          </p:cNvPr>
          <p:cNvSpPr/>
          <p:nvPr/>
        </p:nvSpPr>
        <p:spPr>
          <a:xfrm>
            <a:off x="6236098" y="3509566"/>
            <a:ext cx="2866435" cy="5268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114300" indent="0">
              <a:buNone/>
            </a:pPr>
            <a:r>
              <a:rPr kumimoji="1" lang="en-US" altLang="ko-Kore-KR" b="1" dirty="0">
                <a:solidFill>
                  <a:srgbClr val="AABE64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Codeword with the highest</a:t>
            </a:r>
            <a:r>
              <a:rPr kumimoji="1" lang="ko-KR" altLang="en-US" b="1" dirty="0">
                <a:solidFill>
                  <a:srgbClr val="AABE64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ore-KR" b="1" dirty="0">
                <a:solidFill>
                  <a:srgbClr val="AABE64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similarity is selected</a:t>
            </a: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B204A730-1BC0-454A-96DC-AE498A45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0331" y="3498720"/>
            <a:ext cx="215325" cy="2988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0C3746-2A25-834A-A403-5CE8E23BA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052338"/>
              </p:ext>
            </p:extLst>
          </p:nvPr>
        </p:nvGraphicFramePr>
        <p:xfrm>
          <a:off x="1278625" y="2883095"/>
          <a:ext cx="1188000" cy="288000"/>
        </p:xfrm>
        <a:graphic>
          <a:graphicData uri="http://schemas.openxmlformats.org/drawingml/2006/table">
            <a:tbl>
              <a:tblPr firstRow="1" bandRow="1"/>
              <a:tblGrid>
                <a:gridCol w="831600">
                  <a:extLst>
                    <a:ext uri="{9D8B030D-6E8A-4147-A177-3AD203B41FA5}">
                      <a16:colId xmlns:a16="http://schemas.microsoft.com/office/drawing/2014/main" val="2503368892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713641515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195955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9527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C5979F-C08D-C845-AD85-B61A7ADBE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11378"/>
              </p:ext>
            </p:extLst>
          </p:nvPr>
        </p:nvGraphicFramePr>
        <p:xfrm>
          <a:off x="4859787" y="3164953"/>
          <a:ext cx="1188000" cy="288000"/>
        </p:xfrm>
        <a:graphic>
          <a:graphicData uri="http://schemas.openxmlformats.org/drawingml/2006/table">
            <a:tbl>
              <a:tblPr firstRow="1" bandRow="1"/>
              <a:tblGrid>
                <a:gridCol w="831600">
                  <a:extLst>
                    <a:ext uri="{9D8B030D-6E8A-4147-A177-3AD203B41FA5}">
                      <a16:colId xmlns:a16="http://schemas.microsoft.com/office/drawing/2014/main" val="2080132685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2463571378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287038969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56193"/>
                  </a:ext>
                </a:extLst>
              </a:tr>
            </a:tbl>
          </a:graphicData>
        </a:graphic>
      </p:graphicFrame>
      <p:sp>
        <p:nvSpPr>
          <p:cNvPr id="103" name="모서리가 둥근 직사각형 82">
            <a:extLst>
              <a:ext uri="{FF2B5EF4-FFF2-40B4-BE49-F238E27FC236}">
                <a16:creationId xmlns:a16="http://schemas.microsoft.com/office/drawing/2014/main" id="{05395C6D-F560-994C-8427-296C099AD8C8}"/>
              </a:ext>
            </a:extLst>
          </p:cNvPr>
          <p:cNvSpPr>
            <a:spLocks/>
          </p:cNvSpPr>
          <p:nvPr/>
        </p:nvSpPr>
        <p:spPr>
          <a:xfrm>
            <a:off x="1270690" y="2890443"/>
            <a:ext cx="1165473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1" name="모서리가 둥근 직사각형 82">
            <a:extLst>
              <a:ext uri="{FF2B5EF4-FFF2-40B4-BE49-F238E27FC236}">
                <a16:creationId xmlns:a16="http://schemas.microsoft.com/office/drawing/2014/main" id="{49936215-DADE-E34E-AF1B-6880E62BE8BA}"/>
              </a:ext>
            </a:extLst>
          </p:cNvPr>
          <p:cNvSpPr>
            <a:spLocks/>
          </p:cNvSpPr>
          <p:nvPr/>
        </p:nvSpPr>
        <p:spPr>
          <a:xfrm>
            <a:off x="4841374" y="2890856"/>
            <a:ext cx="1177200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01AD2B20-B9BE-764E-BD41-800A4A84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51801"/>
              </p:ext>
            </p:extLst>
          </p:nvPr>
        </p:nvGraphicFramePr>
        <p:xfrm>
          <a:off x="24624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C16824A2-DC65-7646-A3C9-F699FE8C9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60934"/>
              </p:ext>
            </p:extLst>
          </p:nvPr>
        </p:nvGraphicFramePr>
        <p:xfrm>
          <a:off x="2462400" y="346685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F99FC35-1619-3041-9B3C-5AF35C1D7428}"/>
              </a:ext>
            </a:extLst>
          </p:cNvPr>
          <p:cNvSpPr txBox="1"/>
          <p:nvPr/>
        </p:nvSpPr>
        <p:spPr>
          <a:xfrm>
            <a:off x="435743" y="1881849"/>
            <a:ext cx="1328458" cy="21544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❶ Split into M=3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sub-vectors</a:t>
            </a:r>
          </a:p>
        </p:txBody>
      </p:sp>
      <p:sp>
        <p:nvSpPr>
          <p:cNvPr id="74" name="왼쪽 대괄호[L] 73">
            <a:extLst>
              <a:ext uri="{FF2B5EF4-FFF2-40B4-BE49-F238E27FC236}">
                <a16:creationId xmlns:a16="http://schemas.microsoft.com/office/drawing/2014/main" id="{B5F11E8B-8150-D943-890D-BF731FD1A075}"/>
              </a:ext>
            </a:extLst>
          </p:cNvPr>
          <p:cNvSpPr/>
          <p:nvPr/>
        </p:nvSpPr>
        <p:spPr>
          <a:xfrm rot="5400000">
            <a:off x="2721378" y="1090034"/>
            <a:ext cx="64079" cy="1725153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B89B2A-8163-C045-BB03-8A311B48A77F}"/>
              </a:ext>
            </a:extLst>
          </p:cNvPr>
          <p:cNvSpPr txBox="1"/>
          <p:nvPr/>
        </p:nvSpPr>
        <p:spPr>
          <a:xfrm>
            <a:off x="2490167" y="1799899"/>
            <a:ext cx="523656" cy="18466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 6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76" name="표 4">
            <a:extLst>
              <a:ext uri="{FF2B5EF4-FFF2-40B4-BE49-F238E27FC236}">
                <a16:creationId xmlns:a16="http://schemas.microsoft.com/office/drawing/2014/main" id="{FBB319F5-9D57-7A48-9632-3E53372CF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27316"/>
              </p:ext>
            </p:extLst>
          </p:nvPr>
        </p:nvGraphicFramePr>
        <p:xfrm>
          <a:off x="2464551" y="253309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7" name="표 4">
            <a:extLst>
              <a:ext uri="{FF2B5EF4-FFF2-40B4-BE49-F238E27FC236}">
                <a16:creationId xmlns:a16="http://schemas.microsoft.com/office/drawing/2014/main" id="{B737D114-24F0-B040-A5D5-AAD18DF70938}"/>
              </a:ext>
            </a:extLst>
          </p:cNvPr>
          <p:cNvGraphicFramePr>
            <a:graphicFrameLocks noGrp="1"/>
          </p:cNvGraphicFramePr>
          <p:nvPr/>
        </p:nvGraphicFramePr>
        <p:xfrm>
          <a:off x="4243733" y="2532575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9E2DC2E7-939D-5B42-9066-1F95AE3BCAE6}"/>
              </a:ext>
            </a:extLst>
          </p:cNvPr>
          <p:cNvGraphicFramePr>
            <a:graphicFrameLocks noGrp="1"/>
          </p:cNvGraphicFramePr>
          <p:nvPr/>
        </p:nvGraphicFramePr>
        <p:xfrm>
          <a:off x="670204" y="253519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100" name="꺾인 연결선[E] 54">
            <a:extLst>
              <a:ext uri="{FF2B5EF4-FFF2-40B4-BE49-F238E27FC236}">
                <a16:creationId xmlns:a16="http://schemas.microsoft.com/office/drawing/2014/main" id="{95EDE0D1-D571-2D44-8B42-B7C44854B6E0}"/>
              </a:ext>
            </a:extLst>
          </p:cNvPr>
          <p:cNvCxnSpPr>
            <a:cxnSpLocks/>
            <a:stCxn id="108" idx="2"/>
            <a:endCxn id="78" idx="0"/>
          </p:cNvCxnSpPr>
          <p:nvPr/>
        </p:nvCxnSpPr>
        <p:spPr>
          <a:xfrm rot="5400000">
            <a:off x="1727584" y="1510788"/>
            <a:ext cx="255031" cy="17937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0ECF817-2A1E-EE43-9632-F01500E0F596}"/>
                  </a:ext>
                </a:extLst>
              </p:cNvPr>
              <p:cNvSpPr/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𝒓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0ECF817-2A1E-EE43-9632-F01500E0F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꺾인 연결선[E] 54">
            <a:extLst>
              <a:ext uri="{FF2B5EF4-FFF2-40B4-BE49-F238E27FC236}">
                <a16:creationId xmlns:a16="http://schemas.microsoft.com/office/drawing/2014/main" id="{F45B3257-EC82-9A47-B4BE-53775CD55C15}"/>
              </a:ext>
            </a:extLst>
          </p:cNvPr>
          <p:cNvCxnSpPr>
            <a:cxnSpLocks/>
            <a:stCxn id="108" idx="2"/>
            <a:endCxn id="76" idx="0"/>
          </p:cNvCxnSpPr>
          <p:nvPr/>
        </p:nvCxnSpPr>
        <p:spPr>
          <a:xfrm>
            <a:off x="2751994" y="2280168"/>
            <a:ext cx="557" cy="252928"/>
          </a:xfrm>
          <a:prstGeom prst="straightConnector1">
            <a:avLst/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617FD2E-0C55-BD41-9021-2260A3564D00}"/>
                  </a:ext>
                </a:extLst>
              </p:cNvPr>
              <p:cNvSpPr/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617FD2E-0C55-BD41-9021-2260A3564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4D802577-4AB6-D64D-A379-8DD9942E8BEB}"/>
                  </a:ext>
                </a:extLst>
              </p:cNvPr>
              <p:cNvSpPr/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4D802577-4AB6-D64D-A379-8DD9942E8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AFAFC9E-07E9-5845-982B-3A0CD355FB0F}"/>
                  </a:ext>
                </a:extLst>
              </p:cNvPr>
              <p:cNvSpPr/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AFAFC9E-07E9-5845-982B-3A0CD355F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8" name="표 4">
            <a:extLst>
              <a:ext uri="{FF2B5EF4-FFF2-40B4-BE49-F238E27FC236}">
                <a16:creationId xmlns:a16="http://schemas.microsoft.com/office/drawing/2014/main" id="{57F076DB-8E80-4344-BC31-C9D640C11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53975"/>
              </p:ext>
            </p:extLst>
          </p:nvPr>
        </p:nvGraphicFramePr>
        <p:xfrm>
          <a:off x="1887994" y="199216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109" name="꺾인 연결선[E] 54">
            <a:extLst>
              <a:ext uri="{FF2B5EF4-FFF2-40B4-BE49-F238E27FC236}">
                <a16:creationId xmlns:a16="http://schemas.microsoft.com/office/drawing/2014/main" id="{CCA53DD6-1C79-E24A-9A65-090140D3B745}"/>
              </a:ext>
            </a:extLst>
          </p:cNvPr>
          <p:cNvCxnSpPr>
            <a:cxnSpLocks/>
            <a:stCxn id="108" idx="2"/>
            <a:endCxn id="77" idx="0"/>
          </p:cNvCxnSpPr>
          <p:nvPr/>
        </p:nvCxnSpPr>
        <p:spPr>
          <a:xfrm rot="16200000" flipH="1">
            <a:off x="3515660" y="1516501"/>
            <a:ext cx="252407" cy="17797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9125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23" grpId="0"/>
      <p:bldP spid="127" grpId="0"/>
      <p:bldP spid="130" grpId="0" animBg="1"/>
      <p:bldP spid="12" grpId="0"/>
      <p:bldP spid="103" grpId="0" animBg="1"/>
      <p:bldP spid="1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C2CB-9908-7F4D-8AA5-84078A1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2DC8A-DD85-3345-BBA5-0C7D0FDA7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E88774CE-A1FB-4047-9214-CB9DA729205D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E42D6767-E9E6-304E-99EF-E65C5D863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3382" y="1877836"/>
                <a:ext cx="3588150" cy="1393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14300" indent="0">
                  <a:buNone/>
                </a:pPr>
                <a:r>
                  <a:rPr kumimoji="1" lang="ko-KR" altLang="en-US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❸</a:t>
                </a:r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 is selected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,</a:t>
                </a:r>
                <a:r>
                  <a:rPr kumimoji="1" lang="ko-KR" altLang="en-US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40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                 encoding identifier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𝒓</m:t>
                        </m:r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kumimoji="1" lang="en-US" altLang="ko-Kore-KR" sz="14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𝒙</m:t>
                        </m:r>
                      </m:e>
                    </m:d>
                    <m:r>
                      <a:rPr kumimoji="1" lang="en-US" altLang="ko-Kore-KR" sz="1400" b="1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)=</m:t>
                    </m:r>
                    <m:r>
                      <a:rPr kumimoji="1" lang="en-US" altLang="ko-Kore-KR" sz="1400" b="1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𝒋</m:t>
                    </m:r>
                  </m:oMath>
                </a14:m>
                <a:r>
                  <a:rPr kumimoji="1" lang="en-US" altLang="ko-Kore-KR" sz="1400" b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14300" indent="0">
                  <a:buNone/>
                </a:pPr>
                <a:r>
                  <a:rPr kumimoji="1" lang="en-US" altLang="ko-Kore-KR" sz="1400" b="0" dirty="0">
                    <a:solidFill>
                      <a:srgbClr val="595959"/>
                    </a:solidFill>
                    <a:cs typeface="Lato" panose="020F0502020204030203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𝑟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𝑥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)′=</m:t>
                    </m:r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kumimoji="1" lang="en-US" altLang="ko-Kore-KR" sz="1400" b="0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400" b="0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𝑀</m:t>
                        </m:r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𝑟</m:t>
                    </m:r>
                    <m:d>
                      <m:dPr>
                        <m:ctrlP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4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sz="14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kumimoji="1" lang="en-US" altLang="ko-Kore-KR" sz="1400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E42D6767-E9E6-304E-99EF-E65C5D863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82" y="1877836"/>
                <a:ext cx="3588150" cy="1393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0626FCF-653C-0C43-8D2C-88D910F2B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038973"/>
              </p:ext>
            </p:extLst>
          </p:nvPr>
        </p:nvGraphicFramePr>
        <p:xfrm>
          <a:off x="4780405" y="1987510"/>
          <a:ext cx="1090800" cy="288000"/>
        </p:xfrm>
        <a:graphic>
          <a:graphicData uri="http://schemas.openxmlformats.org/drawingml/2006/table">
            <a:tbl>
              <a:tblPr firstRow="1" bandRow="1"/>
              <a:tblGrid>
                <a:gridCol w="363600">
                  <a:extLst>
                    <a:ext uri="{9D8B030D-6E8A-4147-A177-3AD203B41FA5}">
                      <a16:colId xmlns:a16="http://schemas.microsoft.com/office/drawing/2014/main" val="33999659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32611902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39506919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09367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087B8A1-DFF8-5443-A5ED-5097572E52A0}"/>
              </a:ext>
            </a:extLst>
          </p:cNvPr>
          <p:cNvSpPr txBox="1"/>
          <p:nvPr/>
        </p:nvSpPr>
        <p:spPr>
          <a:xfrm>
            <a:off x="3789912" y="1930686"/>
            <a:ext cx="808287" cy="17883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❸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</a:t>
            </a:r>
          </a:p>
        </p:txBody>
      </p:sp>
      <p:cxnSp>
        <p:nvCxnSpPr>
          <p:cNvPr id="49" name="꺾인 연결선[E] 54">
            <a:extLst>
              <a:ext uri="{FF2B5EF4-FFF2-40B4-BE49-F238E27FC236}">
                <a16:creationId xmlns:a16="http://schemas.microsoft.com/office/drawing/2014/main" id="{E6CEA1BC-3B71-6747-B9B4-A2178F7AA771}"/>
              </a:ext>
            </a:extLst>
          </p:cNvPr>
          <p:cNvCxnSpPr>
            <a:cxnSpLocks/>
          </p:cNvCxnSpPr>
          <p:nvPr/>
        </p:nvCxnSpPr>
        <p:spPr>
          <a:xfrm flipV="1">
            <a:off x="3594731" y="2132525"/>
            <a:ext cx="1192000" cy="1046"/>
          </a:xfrm>
          <a:prstGeom prst="straightConnector1">
            <a:avLst/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37678E48-A850-B84E-9687-68237AD8E350}"/>
              </a:ext>
            </a:extLst>
          </p:cNvPr>
          <p:cNvSpPr/>
          <p:nvPr/>
        </p:nvSpPr>
        <p:spPr>
          <a:xfrm rot="16200000">
            <a:off x="4936799" y="2141341"/>
            <a:ext cx="59951" cy="342930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8A9F4E-899A-8446-8774-22504218F54F}"/>
                  </a:ext>
                </a:extLst>
              </p:cNvPr>
              <p:cNvSpPr txBox="1"/>
              <p:nvPr/>
            </p:nvSpPr>
            <p:spPr>
              <a:xfrm>
                <a:off x="4791896" y="2321346"/>
                <a:ext cx="335621" cy="1797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0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000" i="1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000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1000" i="1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altLang="ko-KR" sz="1000" i="1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000" i="1" kern="1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ko-KR" sz="10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8A9F4E-899A-8446-8774-22504218F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96" y="2321346"/>
                <a:ext cx="335621" cy="179776"/>
              </a:xfrm>
              <a:prstGeom prst="rect">
                <a:avLst/>
              </a:prstGeom>
              <a:blipFill>
                <a:blip r:embed="rId4"/>
                <a:stretch>
                  <a:fillRect l="-18519" r="-18519" b="-20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아래쪽 화살표[D] 51">
            <a:extLst>
              <a:ext uri="{FF2B5EF4-FFF2-40B4-BE49-F238E27FC236}">
                <a16:creationId xmlns:a16="http://schemas.microsoft.com/office/drawing/2014/main" id="{BCAB9251-0879-E043-8EBF-B230B07CDE8F}"/>
              </a:ext>
            </a:extLst>
          </p:cNvPr>
          <p:cNvSpPr/>
          <p:nvPr/>
        </p:nvSpPr>
        <p:spPr>
          <a:xfrm>
            <a:off x="7374375" y="2471699"/>
            <a:ext cx="171406" cy="251521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B6EEB977-90B0-924B-9046-4C123107A40D}"/>
                  </a:ext>
                </a:extLst>
              </p:cNvPr>
              <p:cNvSpPr/>
              <p:nvPr/>
            </p:nvSpPr>
            <p:spPr>
              <a:xfrm>
                <a:off x="6169890" y="3270193"/>
                <a:ext cx="2751781" cy="755532"/>
              </a:xfrm>
              <a:prstGeom prst="roundRect">
                <a:avLst/>
              </a:prstGeom>
              <a:solidFill>
                <a:srgbClr val="B4C5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ctr">
                <a:noAutofit/>
              </a:bodyPr>
              <a:lstStyle/>
              <a:p>
                <a:pPr marL="114300" indent="0">
                  <a:lnSpc>
                    <a:spcPct val="150000"/>
                  </a:lnSpc>
                  <a:buNone/>
                </a:pPr>
                <a:r>
                  <a:rPr kumimoji="1" lang="en-US" altLang="ko-Kore-KR" sz="1200" b="1" dirty="0">
                    <a:solidFill>
                      <a:schemeClr val="bg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Original vector </a:t>
                </a:r>
                <a14:m>
                  <m:oMath xmlns:m="http://schemas.openxmlformats.org/officeDocument/2006/math">
                    <m:r>
                      <a:rPr kumimoji="1" lang="en-US" altLang="ko-Kore-KR" sz="1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𝐫</m:t>
                    </m:r>
                    <m:r>
                      <a:rPr kumimoji="1" lang="en-US" altLang="ko-Kore-KR" sz="1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𝒙</m:t>
                    </m:r>
                    <m:r>
                      <a:rPr kumimoji="1" lang="en-US" altLang="ko-Kore-K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sz="1200" b="1" dirty="0">
                    <a:solidFill>
                      <a:schemeClr val="bg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= 2D bytes            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kumimoji="1" lang="en-US" altLang="ko-Kore-KR" sz="1200" b="1" dirty="0">
                    <a:solidFill>
                      <a:schemeClr val="bg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Encoded vector </a:t>
                </a:r>
                <a14:m>
                  <m:oMath xmlns:m="http://schemas.openxmlformats.org/officeDocument/2006/math">
                    <m:r>
                      <a:rPr kumimoji="1" lang="en-US" altLang="ko-Kore-KR" sz="1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𝐫</m:t>
                    </m:r>
                    <m:r>
                      <a:rPr kumimoji="1" lang="en-US" altLang="ko-Kore-KR" sz="1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𝒙</m:t>
                    </m:r>
                    <m:r>
                      <a:rPr kumimoji="1" lang="en-US" altLang="ko-Kore-K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)′</m:t>
                    </m:r>
                  </m:oMath>
                </a14:m>
                <a:r>
                  <a:rPr kumimoji="1" lang="en-US" altLang="ko-Kore-KR" sz="1200" b="1" dirty="0">
                    <a:solidFill>
                      <a:schemeClr val="bg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200" b="1" i="1" dirty="0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kumimoji="1" lang="en-US" altLang="ko-Kore-KR" sz="1200" b="1" i="1" dirty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𝑴𝒍𝒐</m:t>
                        </m:r>
                        <m:sSub>
                          <m:sSubPr>
                            <m:ctrlP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𝒈</m:t>
                            </m:r>
                          </m:e>
                          <m:sub>
                            <m: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𝒌</m:t>
                            </m:r>
                          </m:e>
                          <m:sup>
                            <m:r>
                              <a:rPr kumimoji="1" lang="en-US" altLang="ko-Kore-KR" sz="1200" b="1" i="1" dirty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kumimoji="1" lang="en-US" altLang="ko-Kore-KR" sz="1200" b="1" i="1" dirty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kumimoji="1" lang="en-US" altLang="ko-Kore-KR" sz="1200" b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bytes</a:t>
                </a:r>
                <a:endParaRPr kumimoji="1" lang="en-US" altLang="ko-Kore-KR" sz="1200" b="1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B6EEB977-90B0-924B-9046-4C123107A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3270193"/>
                <a:ext cx="2751781" cy="755532"/>
              </a:xfrm>
              <a:prstGeom prst="roundRect">
                <a:avLst/>
              </a:prstGeom>
              <a:blipFill>
                <a:blip r:embed="rId5"/>
                <a:stretch>
                  <a:fillRect r="-1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71B3CF92-73B7-1B47-9264-FB487025D01C}"/>
                  </a:ext>
                </a:extLst>
              </p:cNvPr>
              <p:cNvSpPr/>
              <p:nvPr/>
            </p:nvSpPr>
            <p:spPr>
              <a:xfrm>
                <a:off x="6306155" y="4103259"/>
                <a:ext cx="3099187" cy="56686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ctr">
                <a:noAutofit/>
              </a:bodyPr>
              <a:lstStyle/>
              <a:p>
                <a:pPr marL="114300" indent="0">
                  <a:lnSpc>
                    <a:spcPct val="150000"/>
                  </a:lnSpc>
                  <a:buNone/>
                </a:pPr>
                <a:r>
                  <a:rPr kumimoji="1" lang="en-US" altLang="ko-Kore-KR" sz="1200" dirty="0">
                    <a:solidFill>
                      <a:schemeClr val="tx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r</m:t>
                    </m:r>
                    <m:d>
                      <m:dPr>
                        <m:ctrlP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: 12 bytes 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Lato" panose="020F0502020204030203" pitchFamily="34" charset="0"/>
                    <a:cs typeface="Lato" panose="020F0502020204030203" pitchFamily="34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200" b="1" i="1" dirty="0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kumimoji="1" lang="en-US" altLang="ko-Kore-KR" sz="1200" b="1" i="1" dirty="0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𝟔</m:t>
                        </m:r>
                      </m:num>
                      <m:den>
                        <m:r>
                          <a:rPr kumimoji="1" lang="en-US" altLang="ko-Kore-KR" sz="1200" b="1" i="1" dirty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kumimoji="1" lang="en-US" altLang="ko-Kore-KR" sz="1200" b="1" dirty="0">
                    <a:solidFill>
                      <a:srgbClr val="E54073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bytes</a:t>
                </a:r>
                <a:endParaRPr kumimoji="1" lang="en-US" altLang="ko-Kore-KR" sz="1200" b="1" dirty="0">
                  <a:solidFill>
                    <a:srgbClr val="AABE63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9" name="모서리가 둥근 직사각형 58">
                <a:extLst>
                  <a:ext uri="{FF2B5EF4-FFF2-40B4-BE49-F238E27FC236}">
                    <a16:creationId xmlns:a16="http://schemas.microsoft.com/office/drawing/2014/main" id="{71B3CF92-73B7-1B47-9264-FB487025D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155" y="4103259"/>
                <a:ext cx="3099187" cy="56686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C6A86DE-6094-364A-BF3A-400709E07FB1}"/>
              </a:ext>
            </a:extLst>
          </p:cNvPr>
          <p:cNvSpPr txBox="1"/>
          <p:nvPr/>
        </p:nvSpPr>
        <p:spPr>
          <a:xfrm>
            <a:off x="435743" y="1881849"/>
            <a:ext cx="1328458" cy="21544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❶ Split into M=3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sub-vectors</a:t>
            </a:r>
          </a:p>
        </p:txBody>
      </p:sp>
      <p:sp>
        <p:nvSpPr>
          <p:cNvPr id="61" name="왼쪽 대괄호[L] 60">
            <a:extLst>
              <a:ext uri="{FF2B5EF4-FFF2-40B4-BE49-F238E27FC236}">
                <a16:creationId xmlns:a16="http://schemas.microsoft.com/office/drawing/2014/main" id="{D3BF500A-E314-A845-B8FC-8585342B691C}"/>
              </a:ext>
            </a:extLst>
          </p:cNvPr>
          <p:cNvSpPr/>
          <p:nvPr/>
        </p:nvSpPr>
        <p:spPr>
          <a:xfrm rot="5400000">
            <a:off x="2721378" y="1090034"/>
            <a:ext cx="64079" cy="1725153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12762C-7CB7-F84B-B5D4-48FC44FB41D4}"/>
              </a:ext>
            </a:extLst>
          </p:cNvPr>
          <p:cNvSpPr txBox="1"/>
          <p:nvPr/>
        </p:nvSpPr>
        <p:spPr>
          <a:xfrm>
            <a:off x="2490167" y="1799899"/>
            <a:ext cx="523656" cy="18466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 6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63" name="표 4">
            <a:extLst>
              <a:ext uri="{FF2B5EF4-FFF2-40B4-BE49-F238E27FC236}">
                <a16:creationId xmlns:a16="http://schemas.microsoft.com/office/drawing/2014/main" id="{2A624E24-8296-0349-971F-821556CA7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10179"/>
              </p:ext>
            </p:extLst>
          </p:nvPr>
        </p:nvGraphicFramePr>
        <p:xfrm>
          <a:off x="2464551" y="253309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64" name="표 4">
            <a:extLst>
              <a:ext uri="{FF2B5EF4-FFF2-40B4-BE49-F238E27FC236}">
                <a16:creationId xmlns:a16="http://schemas.microsoft.com/office/drawing/2014/main" id="{16DBF4C8-3FDF-4C46-91CD-27EEE466CECE}"/>
              </a:ext>
            </a:extLst>
          </p:cNvPr>
          <p:cNvGraphicFramePr>
            <a:graphicFrameLocks noGrp="1"/>
          </p:cNvGraphicFramePr>
          <p:nvPr/>
        </p:nvGraphicFramePr>
        <p:xfrm>
          <a:off x="4243733" y="2532575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65" name="표 4">
            <a:extLst>
              <a:ext uri="{FF2B5EF4-FFF2-40B4-BE49-F238E27FC236}">
                <a16:creationId xmlns:a16="http://schemas.microsoft.com/office/drawing/2014/main" id="{0FE136B6-A3CF-9E4D-8D83-1174C77B9970}"/>
              </a:ext>
            </a:extLst>
          </p:cNvPr>
          <p:cNvGraphicFramePr>
            <a:graphicFrameLocks noGrp="1"/>
          </p:cNvGraphicFramePr>
          <p:nvPr/>
        </p:nvGraphicFramePr>
        <p:xfrm>
          <a:off x="670204" y="253519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66" name="꺾인 연결선[E] 54">
            <a:extLst>
              <a:ext uri="{FF2B5EF4-FFF2-40B4-BE49-F238E27FC236}">
                <a16:creationId xmlns:a16="http://schemas.microsoft.com/office/drawing/2014/main" id="{15510F48-7BF3-5A45-A07F-1C7F94605115}"/>
              </a:ext>
            </a:extLst>
          </p:cNvPr>
          <p:cNvCxnSpPr>
            <a:cxnSpLocks/>
            <a:stCxn id="73" idx="2"/>
            <a:endCxn id="65" idx="0"/>
          </p:cNvCxnSpPr>
          <p:nvPr/>
        </p:nvCxnSpPr>
        <p:spPr>
          <a:xfrm rot="5400000">
            <a:off x="1727584" y="1510788"/>
            <a:ext cx="255031" cy="17937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5523D8C-0D00-7148-B35A-09D8AE8A66C5}"/>
                  </a:ext>
                </a:extLst>
              </p:cNvPr>
              <p:cNvSpPr/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𝒓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5523D8C-0D00-7148-B35A-09D8AE8A6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68" y="1984810"/>
                <a:ext cx="521297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꺾인 연결선[E] 54">
            <a:extLst>
              <a:ext uri="{FF2B5EF4-FFF2-40B4-BE49-F238E27FC236}">
                <a16:creationId xmlns:a16="http://schemas.microsoft.com/office/drawing/2014/main" id="{53CC3311-828B-3E40-9057-A96E69EB0C08}"/>
              </a:ext>
            </a:extLst>
          </p:cNvPr>
          <p:cNvCxnSpPr>
            <a:cxnSpLocks/>
            <a:stCxn id="73" idx="2"/>
            <a:endCxn id="64" idx="0"/>
          </p:cNvCxnSpPr>
          <p:nvPr/>
        </p:nvCxnSpPr>
        <p:spPr>
          <a:xfrm rot="16200000" flipH="1">
            <a:off x="3515660" y="1516501"/>
            <a:ext cx="252407" cy="17797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69" name="꺾인 연결선[E] 54">
            <a:extLst>
              <a:ext uri="{FF2B5EF4-FFF2-40B4-BE49-F238E27FC236}">
                <a16:creationId xmlns:a16="http://schemas.microsoft.com/office/drawing/2014/main" id="{7FD74DA7-95C7-294E-A5A0-94E61F692909}"/>
              </a:ext>
            </a:extLst>
          </p:cNvPr>
          <p:cNvCxnSpPr>
            <a:cxnSpLocks/>
            <a:stCxn id="73" idx="2"/>
            <a:endCxn id="63" idx="0"/>
          </p:cNvCxnSpPr>
          <p:nvPr/>
        </p:nvCxnSpPr>
        <p:spPr>
          <a:xfrm>
            <a:off x="2751994" y="2280168"/>
            <a:ext cx="557" cy="252928"/>
          </a:xfrm>
          <a:prstGeom prst="straightConnector1">
            <a:avLst/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906E58B-EDAA-AB47-A59A-D24409E0A440}"/>
                  </a:ext>
                </a:extLst>
              </p:cNvPr>
              <p:cNvSpPr/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906E58B-EDAA-AB47-A59A-D24409E0A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5" y="2536868"/>
                <a:ext cx="598241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275EAF9-3F8C-FB4B-B6EF-E567397542E0}"/>
                  </a:ext>
                </a:extLst>
              </p:cNvPr>
              <p:cNvSpPr/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275EAF9-3F8C-FB4B-B6EF-E56739754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8" y="2536123"/>
                <a:ext cx="598241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C8FDC7F-51C3-3049-AE29-E5A233B990C4}"/>
                  </a:ext>
                </a:extLst>
              </p:cNvPr>
              <p:cNvSpPr/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(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C8FDC7F-51C3-3049-AE29-E5A233B99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80" y="2536987"/>
                <a:ext cx="598241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438423CD-63C7-8147-B2DB-22147432B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367"/>
              </p:ext>
            </p:extLst>
          </p:nvPr>
        </p:nvGraphicFramePr>
        <p:xfrm>
          <a:off x="1887994" y="1992168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74" name="표 17">
            <a:extLst>
              <a:ext uri="{FF2B5EF4-FFF2-40B4-BE49-F238E27FC236}">
                <a16:creationId xmlns:a16="http://schemas.microsoft.com/office/drawing/2014/main" id="{99430E58-A474-C24B-A663-B70B179EA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595004"/>
              </p:ext>
            </p:extLst>
          </p:nvPr>
        </p:nvGraphicFramePr>
        <p:xfrm>
          <a:off x="3069209" y="2883095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E9286392-116D-7242-B1CF-B1190070B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06532"/>
              </p:ext>
            </p:extLst>
          </p:nvPr>
        </p:nvGraphicFramePr>
        <p:xfrm>
          <a:off x="3062120" y="3460464"/>
          <a:ext cx="1184400" cy="288000"/>
        </p:xfrm>
        <a:graphic>
          <a:graphicData uri="http://schemas.openxmlformats.org/drawingml/2006/table">
            <a:tbl>
              <a:tblPr firstRow="1" bandRow="1"/>
              <a:tblGrid>
                <a:gridCol w="828000">
                  <a:extLst>
                    <a:ext uri="{9D8B030D-6E8A-4147-A177-3AD203B41FA5}">
                      <a16:colId xmlns:a16="http://schemas.microsoft.com/office/drawing/2014/main" val="1055913502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399371927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1898123556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99566"/>
                  </a:ext>
                </a:extLst>
              </a:tr>
            </a:tbl>
          </a:graphicData>
        </a:graphic>
      </p:graphicFrame>
      <p:graphicFrame>
        <p:nvGraphicFramePr>
          <p:cNvPr id="76" name="표 17">
            <a:extLst>
              <a:ext uri="{FF2B5EF4-FFF2-40B4-BE49-F238E27FC236}">
                <a16:creationId xmlns:a16="http://schemas.microsoft.com/office/drawing/2014/main" id="{83669323-9994-D44E-8C0A-3299A69B2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83697"/>
              </p:ext>
            </p:extLst>
          </p:nvPr>
        </p:nvGraphicFramePr>
        <p:xfrm>
          <a:off x="4863991" y="2877666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77" name="표 17">
            <a:extLst>
              <a:ext uri="{FF2B5EF4-FFF2-40B4-BE49-F238E27FC236}">
                <a16:creationId xmlns:a16="http://schemas.microsoft.com/office/drawing/2014/main" id="{819B3213-AB6B-3242-9FA5-AB44A394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00685"/>
              </p:ext>
            </p:extLst>
          </p:nvPr>
        </p:nvGraphicFramePr>
        <p:xfrm>
          <a:off x="1284704" y="2883095"/>
          <a:ext cx="1177200" cy="1152000"/>
        </p:xfrm>
        <a:graphic>
          <a:graphicData uri="http://schemas.openxmlformats.org/drawingml/2006/table">
            <a:tbl>
              <a:tblPr firstRow="1" bandRow="1"/>
              <a:tblGrid>
                <a:gridCol w="820800">
                  <a:extLst>
                    <a:ext uri="{9D8B030D-6E8A-4147-A177-3AD203B41FA5}">
                      <a16:colId xmlns:a16="http://schemas.microsoft.com/office/drawing/2014/main" val="2479677380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156345702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56107061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1257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56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[2])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934149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</a:t>
                      </a:r>
                      <a:r>
                        <a:rPr lang="en-US" altLang="ko-KR" sz="1200" b="0" baseline="-25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0" baseline="-25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0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[3])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0" dirty="0"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76744"/>
                  </a:ext>
                </a:extLst>
              </a:tr>
            </a:tbl>
          </a:graphicData>
        </a:graphic>
      </p:graphicFrame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723CE230-527B-0440-888F-247E6031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9518"/>
              </p:ext>
            </p:extLst>
          </p:nvPr>
        </p:nvGraphicFramePr>
        <p:xfrm>
          <a:off x="6696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07CCFA4B-B0C7-954E-ADCB-CD74CA657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51223"/>
              </p:ext>
            </p:extLst>
          </p:nvPr>
        </p:nvGraphicFramePr>
        <p:xfrm>
          <a:off x="42444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66B1BE0A-AD08-134B-BA62-23730E08E26C}"/>
              </a:ext>
            </a:extLst>
          </p:cNvPr>
          <p:cNvGraphicFramePr>
            <a:graphicFrameLocks noGrp="1"/>
          </p:cNvGraphicFramePr>
          <p:nvPr/>
        </p:nvGraphicFramePr>
        <p:xfrm>
          <a:off x="379359" y="2884464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092004559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20648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4721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4260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941622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EEAA5A00-22AF-A445-A9A8-A16E8584E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07772"/>
              </p:ext>
            </p:extLst>
          </p:nvPr>
        </p:nvGraphicFramePr>
        <p:xfrm>
          <a:off x="4243733" y="3174187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</a:tbl>
          </a:graphicData>
        </a:graphic>
      </p:graphicFrame>
      <p:graphicFrame>
        <p:nvGraphicFramePr>
          <p:cNvPr id="105" name="표 4">
            <a:extLst>
              <a:ext uri="{FF2B5EF4-FFF2-40B4-BE49-F238E27FC236}">
                <a16:creationId xmlns:a16="http://schemas.microsoft.com/office/drawing/2014/main" id="{E8B24475-D177-5141-AFA5-FC2D6239B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95357"/>
              </p:ext>
            </p:extLst>
          </p:nvPr>
        </p:nvGraphicFramePr>
        <p:xfrm>
          <a:off x="669045" y="2887128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6" name="왼쪽 대괄호[L] 105">
            <a:extLst>
              <a:ext uri="{FF2B5EF4-FFF2-40B4-BE49-F238E27FC236}">
                <a16:creationId xmlns:a16="http://schemas.microsoft.com/office/drawing/2014/main" id="{706B5B7A-F391-F344-B8C8-3B9D2CAF4273}"/>
              </a:ext>
            </a:extLst>
          </p:cNvPr>
          <p:cNvSpPr/>
          <p:nvPr/>
        </p:nvSpPr>
        <p:spPr>
          <a:xfrm>
            <a:off x="490089" y="2893748"/>
            <a:ext cx="172968" cy="1142716"/>
          </a:xfrm>
          <a:prstGeom prst="leftBracket">
            <a:avLst>
              <a:gd name="adj" fmla="val 91789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82B255-7433-274F-B51F-EC488F6BF990}"/>
              </a:ext>
            </a:extLst>
          </p:cNvPr>
          <p:cNvSpPr txBox="1"/>
          <p:nvPr/>
        </p:nvSpPr>
        <p:spPr>
          <a:xfrm>
            <a:off x="213837" y="3380737"/>
            <a:ext cx="404983" cy="153888"/>
          </a:xfrm>
          <a:prstGeom prst="rect">
            <a:avLst/>
          </a:prstGeom>
          <a:solidFill>
            <a:sysClr val="window" lastClr="FFFFF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k*=4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AABE64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319F2B-180F-EF46-BE14-84EB288DE766}"/>
                  </a:ext>
                </a:extLst>
              </p:cNvPr>
              <p:cNvSpPr txBox="1"/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E319F2B-180F-EF46-BE14-84EB288D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9" y="4048421"/>
                <a:ext cx="874211" cy="400110"/>
              </a:xfrm>
              <a:prstGeom prst="rect">
                <a:avLst/>
              </a:prstGeom>
              <a:blipFill>
                <a:blip r:embed="rId11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EADA469B-593E-B54D-BD52-52FC6175939B}"/>
              </a:ext>
            </a:extLst>
          </p:cNvPr>
          <p:cNvSpPr txBox="1"/>
          <p:nvPr/>
        </p:nvSpPr>
        <p:spPr>
          <a:xfrm>
            <a:off x="1422747" y="405033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   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899A56-D0B9-EE4D-A809-3DD479835E1B}"/>
              </a:ext>
            </a:extLst>
          </p:cNvPr>
          <p:cNvSpPr txBox="1"/>
          <p:nvPr/>
        </p:nvSpPr>
        <p:spPr>
          <a:xfrm>
            <a:off x="3221998" y="405727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B358D1-BA9D-3940-AFB1-D4C009A20616}"/>
                  </a:ext>
                </a:extLst>
              </p:cNvPr>
              <p:cNvSpPr txBox="1"/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B358D1-BA9D-3940-AFB1-D4C009A2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48" y="4048421"/>
                <a:ext cx="874211" cy="400110"/>
              </a:xfrm>
              <a:prstGeom prst="rect">
                <a:avLst/>
              </a:prstGeom>
              <a:blipFill>
                <a:blip r:embed="rId12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4CBB66E-716A-D040-A65E-437552FF7219}"/>
                  </a:ext>
                </a:extLst>
              </p:cNvPr>
              <p:cNvSpPr txBox="1"/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Codebook</a:t>
                </a:r>
              </a:p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Lato" panose="020F0502020204030203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en-US" altLang="ko-KR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4CBB66E-716A-D040-A65E-437552FF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27" y="4053016"/>
                <a:ext cx="874211" cy="400110"/>
              </a:xfrm>
              <a:prstGeom prst="rect">
                <a:avLst/>
              </a:prstGeom>
              <a:blipFill>
                <a:blip r:embed="rId13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7179641A-0401-F14C-8401-5F22D229ADCC}"/>
              </a:ext>
            </a:extLst>
          </p:cNvPr>
          <p:cNvSpPr txBox="1"/>
          <p:nvPr/>
        </p:nvSpPr>
        <p:spPr>
          <a:xfrm>
            <a:off x="4994691" y="4057497"/>
            <a:ext cx="1047880" cy="39125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latinLnBrk="1">
              <a:buClrTx/>
              <a:buFontTx/>
              <a:buNone/>
            </a:pPr>
            <a:r>
              <a:rPr lang="ko-KR" altLang="en-US" sz="1200" kern="1200" dirty="0">
                <a:solidFill>
                  <a:srgbClr val="43526A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❷ </a:t>
            </a: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 </a:t>
            </a:r>
          </a:p>
          <a:p>
            <a:pPr latinLnBrk="1">
              <a:buClrTx/>
              <a:buFontTx/>
              <a:buNone/>
            </a:pPr>
            <a:r>
              <a:rPr lang="en-US" altLang="ko-KR" sz="1200" kern="1200" dirty="0">
                <a:solidFill>
                  <a:srgbClr val="43526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similarity</a:t>
            </a:r>
          </a:p>
        </p:txBody>
      </p:sp>
      <p:sp>
        <p:nvSpPr>
          <p:cNvPr id="117" name="모서리가 둥근 직사각형 82">
            <a:extLst>
              <a:ext uri="{FF2B5EF4-FFF2-40B4-BE49-F238E27FC236}">
                <a16:creationId xmlns:a16="http://schemas.microsoft.com/office/drawing/2014/main" id="{6916C1DA-5A61-D04C-8677-B38F88F7F0B2}"/>
              </a:ext>
            </a:extLst>
          </p:cNvPr>
          <p:cNvSpPr>
            <a:spLocks/>
          </p:cNvSpPr>
          <p:nvPr/>
        </p:nvSpPr>
        <p:spPr>
          <a:xfrm>
            <a:off x="3057276" y="2889106"/>
            <a:ext cx="1165473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59A8EC41-30CD-DF4D-B8DA-BE55F9EC0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246561"/>
              </p:ext>
            </p:extLst>
          </p:nvPr>
        </p:nvGraphicFramePr>
        <p:xfrm>
          <a:off x="1278625" y="2883095"/>
          <a:ext cx="1188000" cy="288000"/>
        </p:xfrm>
        <a:graphic>
          <a:graphicData uri="http://schemas.openxmlformats.org/drawingml/2006/table">
            <a:tbl>
              <a:tblPr firstRow="1" bandRow="1"/>
              <a:tblGrid>
                <a:gridCol w="831600">
                  <a:extLst>
                    <a:ext uri="{9D8B030D-6E8A-4147-A177-3AD203B41FA5}">
                      <a16:colId xmlns:a16="http://schemas.microsoft.com/office/drawing/2014/main" val="2503368892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713641515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3195955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[0])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95277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32E06F9B-8D99-B848-98BF-AF2FB2DF6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584166"/>
              </p:ext>
            </p:extLst>
          </p:nvPr>
        </p:nvGraphicFramePr>
        <p:xfrm>
          <a:off x="4859787" y="3164953"/>
          <a:ext cx="1188000" cy="288000"/>
        </p:xfrm>
        <a:graphic>
          <a:graphicData uri="http://schemas.openxmlformats.org/drawingml/2006/table">
            <a:tbl>
              <a:tblPr firstRow="1" bandRow="1"/>
              <a:tblGrid>
                <a:gridCol w="831600">
                  <a:extLst>
                    <a:ext uri="{9D8B030D-6E8A-4147-A177-3AD203B41FA5}">
                      <a16:colId xmlns:a16="http://schemas.microsoft.com/office/drawing/2014/main" val="2080132685"/>
                    </a:ext>
                  </a:extLst>
                </a:gridCol>
                <a:gridCol w="82800">
                  <a:extLst>
                    <a:ext uri="{9D8B030D-6E8A-4147-A177-3AD203B41FA5}">
                      <a16:colId xmlns:a16="http://schemas.microsoft.com/office/drawing/2014/main" val="2463571378"/>
                    </a:ext>
                  </a:extLst>
                </a:gridCol>
                <a:gridCol w="273600">
                  <a:extLst>
                    <a:ext uri="{9D8B030D-6E8A-4147-A177-3AD203B41FA5}">
                      <a16:colId xmlns:a16="http://schemas.microsoft.com/office/drawing/2014/main" val="287038969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s(r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(x), B</a:t>
                      </a:r>
                      <a:r>
                        <a:rPr lang="en-US" altLang="ko-KR" sz="1200" b="1" baseline="-2500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R" sz="1200" b="1" baseline="0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[1])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=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Lato" panose="020F0502020204030203" pitchFamily="34" charset="0"/>
                        <a:ea typeface="+mn-ea"/>
                        <a:cs typeface="Lato" panose="020F0502020204030203" pitchFamily="34" charset="0"/>
                      </a:endParaRPr>
                    </a:p>
                  </a:txBody>
                  <a:tcPr marL="1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56193"/>
                  </a:ext>
                </a:extLst>
              </a:tr>
            </a:tbl>
          </a:graphicData>
        </a:graphic>
      </p:graphicFrame>
      <p:sp>
        <p:nvSpPr>
          <p:cNvPr id="121" name="모서리가 둥근 직사각형 82">
            <a:extLst>
              <a:ext uri="{FF2B5EF4-FFF2-40B4-BE49-F238E27FC236}">
                <a16:creationId xmlns:a16="http://schemas.microsoft.com/office/drawing/2014/main" id="{BFBF4914-4410-3C4C-AF3A-F45B51EE780B}"/>
              </a:ext>
            </a:extLst>
          </p:cNvPr>
          <p:cNvSpPr>
            <a:spLocks/>
          </p:cNvSpPr>
          <p:nvPr/>
        </p:nvSpPr>
        <p:spPr>
          <a:xfrm>
            <a:off x="1270690" y="2890443"/>
            <a:ext cx="1165473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" name="모서리가 둥근 직사각형 82">
            <a:extLst>
              <a:ext uri="{FF2B5EF4-FFF2-40B4-BE49-F238E27FC236}">
                <a16:creationId xmlns:a16="http://schemas.microsoft.com/office/drawing/2014/main" id="{952B0EA7-9F6A-1040-9589-EC9C6F7E06D3}"/>
              </a:ext>
            </a:extLst>
          </p:cNvPr>
          <p:cNvSpPr>
            <a:spLocks/>
          </p:cNvSpPr>
          <p:nvPr/>
        </p:nvSpPr>
        <p:spPr>
          <a:xfrm>
            <a:off x="4841374" y="2890856"/>
            <a:ext cx="1177200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26" name="표 4">
            <a:extLst>
              <a:ext uri="{FF2B5EF4-FFF2-40B4-BE49-F238E27FC236}">
                <a16:creationId xmlns:a16="http://schemas.microsoft.com/office/drawing/2014/main" id="{980DB4A4-7E6D-DD47-B92F-F4D4E3561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23349"/>
              </p:ext>
            </p:extLst>
          </p:nvPr>
        </p:nvGraphicFramePr>
        <p:xfrm>
          <a:off x="2462400" y="2887200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128" name="표 4">
            <a:extLst>
              <a:ext uri="{FF2B5EF4-FFF2-40B4-BE49-F238E27FC236}">
                <a16:creationId xmlns:a16="http://schemas.microsoft.com/office/drawing/2014/main" id="{FD56DAFD-44DF-9240-83EB-42CE1D32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65688"/>
              </p:ext>
            </p:extLst>
          </p:nvPr>
        </p:nvGraphicFramePr>
        <p:xfrm>
          <a:off x="2462400" y="3466856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657B3A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solidFill>
                          <a:srgbClr val="657B3A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37F604F-A959-C14A-ADBC-1FBCEC7A3AF6}"/>
                  </a:ext>
                </a:extLst>
              </p:cNvPr>
              <p:cNvSpPr/>
              <p:nvPr/>
            </p:nvSpPr>
            <p:spPr>
              <a:xfrm>
                <a:off x="4661832" y="1796727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37F604F-A959-C14A-ADBC-1FBCEC7A3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832" y="1796727"/>
                <a:ext cx="594586" cy="231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A11D415-461C-2140-A917-1C8E5506F8FA}"/>
                  </a:ext>
                </a:extLst>
              </p:cNvPr>
              <p:cNvSpPr/>
              <p:nvPr/>
            </p:nvSpPr>
            <p:spPr>
              <a:xfrm>
                <a:off x="5042163" y="1796727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A11D415-461C-2140-A917-1C8E5506F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63" y="1796727"/>
                <a:ext cx="592213" cy="2312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9E0C1228-C67D-8340-8A02-40437F49527E}"/>
                  </a:ext>
                </a:extLst>
              </p:cNvPr>
              <p:cNvSpPr/>
              <p:nvPr/>
            </p:nvSpPr>
            <p:spPr>
              <a:xfrm>
                <a:off x="5416089" y="1796727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9E0C1228-C67D-8340-8A02-40437F495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89" y="1796727"/>
                <a:ext cx="594586" cy="2312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31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 animBg="1"/>
      <p:bldP spid="51" grpId="0"/>
      <p:bldP spid="55" grpId="0" animBg="1"/>
      <p:bldP spid="59" grpId="0"/>
      <p:bldP spid="129" grpId="0"/>
      <p:bldP spid="132" grpId="0"/>
      <p:bldP spid="1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graphicFrame>
        <p:nvGraphicFramePr>
          <p:cNvPr id="93" name="표 4">
            <a:extLst>
              <a:ext uri="{FF2B5EF4-FFF2-40B4-BE49-F238E27FC236}">
                <a16:creationId xmlns:a16="http://schemas.microsoft.com/office/drawing/2014/main" id="{6942CD03-13BC-FE40-B575-ACD3BBBE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47487"/>
              </p:ext>
            </p:extLst>
          </p:nvPr>
        </p:nvGraphicFramePr>
        <p:xfrm>
          <a:off x="1353345" y="329636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BC1B48E3-2E29-0840-82EA-6CC58A088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307048"/>
              </p:ext>
            </p:extLst>
          </p:nvPr>
        </p:nvGraphicFramePr>
        <p:xfrm>
          <a:off x="1278212" y="336836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B8E75260-78AB-6A45-B8D7-9E1ECC9C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18130"/>
              </p:ext>
            </p:extLst>
          </p:nvPr>
        </p:nvGraphicFramePr>
        <p:xfrm>
          <a:off x="1292548" y="1811403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6" name="표 4">
            <a:extLst>
              <a:ext uri="{FF2B5EF4-FFF2-40B4-BE49-F238E27FC236}">
                <a16:creationId xmlns:a16="http://schemas.microsoft.com/office/drawing/2014/main" id="{6D1370D3-5273-9C42-98DE-3FB5418D8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93175"/>
              </p:ext>
            </p:extLst>
          </p:nvPr>
        </p:nvGraphicFramePr>
        <p:xfrm>
          <a:off x="1278075" y="257882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7" name="표 4">
            <a:extLst>
              <a:ext uri="{FF2B5EF4-FFF2-40B4-BE49-F238E27FC236}">
                <a16:creationId xmlns:a16="http://schemas.microsoft.com/office/drawing/2014/main" id="{3DEA108D-DDD2-3F4E-805C-D48CE105D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20991"/>
              </p:ext>
            </p:extLst>
          </p:nvPr>
        </p:nvGraphicFramePr>
        <p:xfrm>
          <a:off x="1200872" y="2627963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8" name="표 4">
            <a:extLst>
              <a:ext uri="{FF2B5EF4-FFF2-40B4-BE49-F238E27FC236}">
                <a16:creationId xmlns:a16="http://schemas.microsoft.com/office/drawing/2014/main" id="{8934F7C9-B8A6-5841-9023-418687A8F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67984"/>
              </p:ext>
            </p:extLst>
          </p:nvPr>
        </p:nvGraphicFramePr>
        <p:xfrm>
          <a:off x="1203079" y="344036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9" name="표 4">
            <a:extLst>
              <a:ext uri="{FF2B5EF4-FFF2-40B4-BE49-F238E27FC236}">
                <a16:creationId xmlns:a16="http://schemas.microsoft.com/office/drawing/2014/main" id="{5ADF9BE0-5F30-474A-A89A-19817B10A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79389"/>
              </p:ext>
            </p:extLst>
          </p:nvPr>
        </p:nvGraphicFramePr>
        <p:xfrm>
          <a:off x="1219254" y="186929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90B604A7-45BB-904E-B1E9-DDBA9CE9B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320024"/>
              </p:ext>
            </p:extLst>
          </p:nvPr>
        </p:nvGraphicFramePr>
        <p:xfrm>
          <a:off x="1145960" y="1928858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BAA2E65A-61CA-1145-97C5-FA173E3FA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78512"/>
              </p:ext>
            </p:extLst>
          </p:nvPr>
        </p:nvGraphicFramePr>
        <p:xfrm>
          <a:off x="1281306" y="4109019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2" name="표 4">
            <a:extLst>
              <a:ext uri="{FF2B5EF4-FFF2-40B4-BE49-F238E27FC236}">
                <a16:creationId xmlns:a16="http://schemas.microsoft.com/office/drawing/2014/main" id="{739FFAB2-1E52-504B-BC73-6CA17287D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26418"/>
              </p:ext>
            </p:extLst>
          </p:nvPr>
        </p:nvGraphicFramePr>
        <p:xfrm>
          <a:off x="1143568" y="268636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3" name="표 4">
            <a:extLst>
              <a:ext uri="{FF2B5EF4-FFF2-40B4-BE49-F238E27FC236}">
                <a16:creationId xmlns:a16="http://schemas.microsoft.com/office/drawing/2014/main" id="{3869BAC2-C0E7-4844-8A6E-A518C9AD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49866"/>
              </p:ext>
            </p:extLst>
          </p:nvPr>
        </p:nvGraphicFramePr>
        <p:xfrm>
          <a:off x="1203079" y="4180094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C26C931B-8B1A-0B4E-8C0C-AAB7415A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23476"/>
              </p:ext>
            </p:extLst>
          </p:nvPr>
        </p:nvGraphicFramePr>
        <p:xfrm>
          <a:off x="1143751" y="351651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5" name="표 4">
            <a:extLst>
              <a:ext uri="{FF2B5EF4-FFF2-40B4-BE49-F238E27FC236}">
                <a16:creationId xmlns:a16="http://schemas.microsoft.com/office/drawing/2014/main" id="{A6E6ABCE-B06C-AA40-8892-CE71C129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71680"/>
              </p:ext>
            </p:extLst>
          </p:nvPr>
        </p:nvGraphicFramePr>
        <p:xfrm>
          <a:off x="1143751" y="4255384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AA4DED77-3253-BB45-90E1-C9E3FD587883}"/>
              </a:ext>
            </a:extLst>
          </p:cNvPr>
          <p:cNvSpPr/>
          <p:nvPr/>
        </p:nvSpPr>
        <p:spPr>
          <a:xfrm>
            <a:off x="1057027" y="1689852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6623351C-A6C0-0C42-A3A0-5D124CB8497A}"/>
              </a:ext>
            </a:extLst>
          </p:cNvPr>
          <p:cNvSpPr/>
          <p:nvPr/>
        </p:nvSpPr>
        <p:spPr>
          <a:xfrm>
            <a:off x="1053022" y="2455864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2255CC50-E5D6-794A-BD63-150FD6208950}"/>
              </a:ext>
            </a:extLst>
          </p:cNvPr>
          <p:cNvSpPr/>
          <p:nvPr/>
        </p:nvSpPr>
        <p:spPr>
          <a:xfrm>
            <a:off x="1049017" y="3221876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1509AF0-82FE-7540-B79D-4393A4986B25}"/>
              </a:ext>
            </a:extLst>
          </p:cNvPr>
          <p:cNvSpPr/>
          <p:nvPr/>
        </p:nvSpPr>
        <p:spPr>
          <a:xfrm>
            <a:off x="1045012" y="3987888"/>
            <a:ext cx="1461849" cy="650548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2364DC5-FFAB-624C-B5F7-12E014D8721F}"/>
                  </a:ext>
                </a:extLst>
              </p:cNvPr>
              <p:cNvSpPr/>
              <p:nvPr/>
            </p:nvSpPr>
            <p:spPr>
              <a:xfrm>
                <a:off x="1032158" y="2155204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2364DC5-FFAB-624C-B5F7-12E014D87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58" y="2155204"/>
                <a:ext cx="594586" cy="23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03CCF1C-8BF3-DD43-91EF-63161908173E}"/>
                  </a:ext>
                </a:extLst>
              </p:cNvPr>
              <p:cNvSpPr/>
              <p:nvPr/>
            </p:nvSpPr>
            <p:spPr>
              <a:xfrm>
                <a:off x="1412489" y="2155204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03CCF1C-8BF3-DD43-91EF-631619081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89" y="2155204"/>
                <a:ext cx="592213" cy="231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E92FE6C-7099-674E-8600-D8E53D7CF0C9}"/>
                  </a:ext>
                </a:extLst>
              </p:cNvPr>
              <p:cNvSpPr/>
              <p:nvPr/>
            </p:nvSpPr>
            <p:spPr>
              <a:xfrm>
                <a:off x="1786415" y="2155204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E92FE6C-7099-674E-8600-D8E53D7CF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415" y="2155204"/>
                <a:ext cx="594586" cy="231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DACF90B-ABF4-0D42-AD37-6203AAAC1782}"/>
                  </a:ext>
                </a:extLst>
              </p:cNvPr>
              <p:cNvSpPr/>
              <p:nvPr/>
            </p:nvSpPr>
            <p:spPr>
              <a:xfrm>
                <a:off x="1645235" y="2257606"/>
                <a:ext cx="7300437" cy="173028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13398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ko-Kore-KR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ko-Kore-KR" i="1" dirty="0">
                  <a:latin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398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ore-KR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ore-KR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r>
                  <a:rPr kumimoji="1" lang="ko-KR" alt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ko-Kore-KR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b="1" i="1">
                                            <a:solidFill>
                                              <a:srgbClr val="E5407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b="1" i="1">
                                            <a:solidFill>
                                              <a:srgbClr val="E5407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ore-KR" dirty="0"/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DACF90B-ABF4-0D42-AD37-6203AAAC1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35" y="2257606"/>
                <a:ext cx="7300437" cy="1730282"/>
              </a:xfrm>
              <a:prstGeom prst="rect">
                <a:avLst/>
              </a:prstGeom>
              <a:blipFill>
                <a:blip r:embed="rId6"/>
                <a:stretch>
                  <a:fillRect t="-15328" b="-408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AAEE3B11-C027-EB4C-B208-98B06F6C9AC9}"/>
              </a:ext>
            </a:extLst>
          </p:cNvPr>
          <p:cNvSpPr txBox="1"/>
          <p:nvPr/>
        </p:nvSpPr>
        <p:spPr>
          <a:xfrm>
            <a:off x="182080" y="188930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997F04-B41D-4B45-8DBE-1FDB8FDB16ED}"/>
              </a:ext>
            </a:extLst>
          </p:cNvPr>
          <p:cNvSpPr txBox="1"/>
          <p:nvPr/>
        </p:nvSpPr>
        <p:spPr>
          <a:xfrm>
            <a:off x="198328" y="2623571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F5CC45-5B11-BA46-A58D-5FB2DBE2F0C6}"/>
              </a:ext>
            </a:extLst>
          </p:cNvPr>
          <p:cNvSpPr txBox="1"/>
          <p:nvPr/>
        </p:nvSpPr>
        <p:spPr>
          <a:xfrm>
            <a:off x="182080" y="3384413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39CCE2-8163-8E4E-9525-B97F938F4020}"/>
              </a:ext>
            </a:extLst>
          </p:cNvPr>
          <p:cNvSpPr txBox="1"/>
          <p:nvPr/>
        </p:nvSpPr>
        <p:spPr>
          <a:xfrm>
            <a:off x="182079" y="4145254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3</a:t>
            </a: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C27C7173-CB8E-8941-848E-655011E3CFA3}"/>
              </a:ext>
            </a:extLst>
          </p:cNvPr>
          <p:cNvSpPr/>
          <p:nvPr/>
        </p:nvSpPr>
        <p:spPr>
          <a:xfrm>
            <a:off x="417916" y="1171861"/>
            <a:ext cx="1461850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C67DA391-E96D-8742-BE51-9E3A9F446090}"/>
              </a:ext>
            </a:extLst>
          </p:cNvPr>
          <p:cNvSpPr/>
          <p:nvPr/>
        </p:nvSpPr>
        <p:spPr>
          <a:xfrm>
            <a:off x="4240803" y="3052422"/>
            <a:ext cx="3323475" cy="767391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모서리가 둥근 직사각형 90">
                <a:extLst>
                  <a:ext uri="{FF2B5EF4-FFF2-40B4-BE49-F238E27FC236}">
                    <a16:creationId xmlns:a16="http://schemas.microsoft.com/office/drawing/2014/main" id="{111EA0AA-2485-8E43-A1E4-B9C0BB16188A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36000" bIns="251999"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Given a query vector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find the </a:t>
                </a:r>
                <a14:m>
                  <m:oMath xmlns:m="http://schemas.openxmlformats.org/officeDocument/2006/math">
                    <m:r>
                      <a:rPr kumimoji="1" lang="en-US" altLang="ko-Kore-KR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|</m:t>
                    </m:r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𝑊</m:t>
                    </m:r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|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most similar centroids by computing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𝑠</m:t>
                    </m:r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𝑞</m:t>
                    </m:r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for all centroid vectors</a:t>
                </a: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𝑊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= the set of selected centroids 	e.g., </a:t>
                </a:r>
                <a14:m>
                  <m:oMath xmlns:m="http://schemas.openxmlformats.org/officeDocument/2006/math"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1" name="모서리가 둥근 직사각형 90">
                <a:extLst>
                  <a:ext uri="{FF2B5EF4-FFF2-40B4-BE49-F238E27FC236}">
                    <a16:creationId xmlns:a16="http://schemas.microsoft.com/office/drawing/2014/main" id="{111EA0AA-2485-8E43-A1E4-B9C0BB161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7" y="1171861"/>
            <a:ext cx="3395326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1- Cluster Filtering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latinLnBrk="1">
                  <a:buClrTx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4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7569872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7569872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8" name="표 17">
                <a:extLst>
                  <a:ext uri="{FF2B5EF4-FFF2-40B4-BE49-F238E27FC236}">
                    <a16:creationId xmlns:a16="http://schemas.microsoft.com/office/drawing/2014/main" id="{E473183D-7DBD-8A49-AC22-ACD8635581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72913"/>
                  </p:ext>
                </p:extLst>
              </p:nvPr>
            </p:nvGraphicFramePr>
            <p:xfrm>
              <a:off x="2748808" y="2360891"/>
              <a:ext cx="1270216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057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386159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altLang="ko-KR" sz="1200" b="0" baseline="0" dirty="0">
                              <a:latin typeface="+mn-ea"/>
                              <a:ea typeface="+mn-ea"/>
                            </a:rPr>
                            <a:t> =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1" dirty="0">
                              <a:solidFill>
                                <a:srgbClr val="E54073"/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1" dirty="0">
                            <a:solidFill>
                              <a:srgbClr val="E5407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 =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-44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 =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1" dirty="0">
                              <a:solidFill>
                                <a:srgbClr val="E54073"/>
                              </a:solidFill>
                              <a:latin typeface="+mn-ea"/>
                              <a:ea typeface="+mn-ea"/>
                            </a:rPr>
                            <a:t>-5</a:t>
                          </a:r>
                          <a:endParaRPr lang="ko-KR" altLang="en-US" sz="1200" b="1" dirty="0">
                            <a:solidFill>
                              <a:srgbClr val="E5407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 =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-74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8" name="표 17">
                <a:extLst>
                  <a:ext uri="{FF2B5EF4-FFF2-40B4-BE49-F238E27FC236}">
                    <a16:creationId xmlns:a16="http://schemas.microsoft.com/office/drawing/2014/main" id="{E473183D-7DBD-8A49-AC22-ACD8635581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72913"/>
                  </p:ext>
                </p:extLst>
              </p:nvPr>
            </p:nvGraphicFramePr>
            <p:xfrm>
              <a:off x="2748808" y="2360891"/>
              <a:ext cx="1270216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057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386159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4286" b="-3173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1" dirty="0">
                              <a:solidFill>
                                <a:srgbClr val="E54073"/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1" dirty="0">
                            <a:solidFill>
                              <a:srgbClr val="E5407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0000" r="-44286" b="-2173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-44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0000" r="-44286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1" dirty="0">
                              <a:solidFill>
                                <a:srgbClr val="E54073"/>
                              </a:solidFill>
                              <a:latin typeface="+mn-ea"/>
                              <a:ea typeface="+mn-ea"/>
                            </a:rPr>
                            <a:t>-5</a:t>
                          </a:r>
                          <a:endParaRPr lang="ko-KR" altLang="en-US" sz="1200" b="1" dirty="0">
                            <a:solidFill>
                              <a:srgbClr val="E54073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00000" r="-44286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-74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108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43523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43523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16411"/>
              </p:ext>
            </p:extLst>
          </p:nvPr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D017B1F-A7FF-834C-9137-E66992CD8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66710"/>
              </p:ext>
            </p:extLst>
          </p:nvPr>
        </p:nvGraphicFramePr>
        <p:xfrm>
          <a:off x="900729" y="29320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42801394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11563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589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6656266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398627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0560367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1832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4E238C-8089-DB44-830A-3E4781A5D6A5}"/>
              </a:ext>
            </a:extLst>
          </p:cNvPr>
          <p:cNvSpPr/>
          <p:nvPr/>
        </p:nvSpPr>
        <p:spPr>
          <a:xfrm>
            <a:off x="308873" y="3718997"/>
            <a:ext cx="2629739" cy="203126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4F42E44-41E8-3947-A262-91A26FC5A78B}"/>
              </a:ext>
            </a:extLst>
          </p:cNvPr>
          <p:cNvSpPr/>
          <p:nvPr/>
        </p:nvSpPr>
        <p:spPr>
          <a:xfrm>
            <a:off x="6755913" y="1641662"/>
            <a:ext cx="168851" cy="278637"/>
          </a:xfrm>
          <a:prstGeom prst="rect">
            <a:avLst/>
          </a:prstGeom>
          <a:solidFill>
            <a:srgbClr val="FF26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F66F3B8-F042-274A-957B-85808585BC3C}"/>
              </a:ext>
            </a:extLst>
          </p:cNvPr>
          <p:cNvSpPr/>
          <p:nvPr/>
        </p:nvSpPr>
        <p:spPr>
          <a:xfrm>
            <a:off x="6338475" y="2392428"/>
            <a:ext cx="722343" cy="278638"/>
          </a:xfrm>
          <a:prstGeom prst="rect">
            <a:avLst/>
          </a:prstGeom>
          <a:solidFill>
            <a:srgbClr val="FF26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073BCB-E124-D946-8AEE-BDD187024459}"/>
              </a:ext>
            </a:extLst>
          </p:cNvPr>
          <p:cNvSpPr/>
          <p:nvPr/>
        </p:nvSpPr>
        <p:spPr>
          <a:xfrm>
            <a:off x="6931639" y="1641662"/>
            <a:ext cx="984796" cy="278637"/>
          </a:xfrm>
          <a:prstGeom prst="rect">
            <a:avLst/>
          </a:prstGeom>
          <a:solidFill>
            <a:srgbClr val="0096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8EA5642-2F9A-BA40-8E08-247629BDED98}"/>
              </a:ext>
            </a:extLst>
          </p:cNvPr>
          <p:cNvSpPr/>
          <p:nvPr/>
        </p:nvSpPr>
        <p:spPr>
          <a:xfrm>
            <a:off x="7242321" y="2402183"/>
            <a:ext cx="984796" cy="278637"/>
          </a:xfrm>
          <a:prstGeom prst="rect">
            <a:avLst/>
          </a:prstGeom>
          <a:solidFill>
            <a:srgbClr val="0096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A6F3B3C-31EA-6A4C-BF28-E8A5C3C4B07C}"/>
              </a:ext>
            </a:extLst>
          </p:cNvPr>
          <p:cNvCxnSpPr/>
          <p:nvPr/>
        </p:nvCxnSpPr>
        <p:spPr>
          <a:xfrm>
            <a:off x="6755913" y="1934049"/>
            <a:ext cx="1160522" cy="0"/>
          </a:xfrm>
          <a:prstGeom prst="line">
            <a:avLst/>
          </a:prstGeom>
          <a:ln w="12700">
            <a:solidFill>
              <a:srgbClr val="AA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3A9430DF-D40C-F143-BBAB-27824F702BDD}"/>
              </a:ext>
            </a:extLst>
          </p:cNvPr>
          <p:cNvCxnSpPr>
            <a:cxnSpLocks/>
          </p:cNvCxnSpPr>
          <p:nvPr/>
        </p:nvCxnSpPr>
        <p:spPr>
          <a:xfrm>
            <a:off x="6081799" y="2732067"/>
            <a:ext cx="2312806" cy="0"/>
          </a:xfrm>
          <a:prstGeom prst="line">
            <a:avLst/>
          </a:prstGeom>
          <a:ln w="12700">
            <a:solidFill>
              <a:srgbClr val="AAB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D913C5-4616-B94F-9848-6F05DDEDFC6C}"/>
              </a:ext>
            </a:extLst>
          </p:cNvPr>
          <p:cNvSpPr txBox="1"/>
          <p:nvPr/>
        </p:nvSpPr>
        <p:spPr>
          <a:xfrm>
            <a:off x="6824655" y="1885941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Precompute</a:t>
            </a:r>
            <a:endParaRPr kumimoji="1" lang="ko-Kore-KR" altLang="en-US" sz="1200" b="1" dirty="0">
              <a:solidFill>
                <a:srgbClr val="AABE6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E118A5B-CF1C-6D43-899D-513555DE0347}"/>
              </a:ext>
            </a:extLst>
          </p:cNvPr>
          <p:cNvSpPr txBox="1"/>
          <p:nvPr/>
        </p:nvSpPr>
        <p:spPr>
          <a:xfrm>
            <a:off x="6726683" y="2687428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Precompute</a:t>
            </a:r>
            <a:endParaRPr kumimoji="1" lang="ko-Kore-KR" altLang="en-US" sz="1200" b="1" dirty="0">
              <a:solidFill>
                <a:srgbClr val="AABE6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D8DF28C-DE1B-024C-9682-4BCF5085432D}"/>
                  </a:ext>
                </a:extLst>
              </p:cNvPr>
              <p:cNvSpPr/>
              <p:nvPr/>
            </p:nvSpPr>
            <p:spPr>
              <a:xfrm>
                <a:off x="3263686" y="1593074"/>
                <a:ext cx="5394752" cy="173028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13398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en-US" altLang="ko-Kore-KR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ko-Kore-KR" i="1" dirty="0">
                  <a:latin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54100" lvl="2" indent="0">
                  <a:buNone/>
                </a:pPr>
                <a:endParaRPr kumimoji="1" lang="en-US" altLang="ko-Kore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398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ore-KR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ore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ko-Kore-KR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b="1" i="1">
                                            <a:solidFill>
                                              <a:srgbClr val="E5407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b="1" i="1">
                                            <a:solidFill>
                                              <a:srgbClr val="E5407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kumimoji="1" lang="en-US" altLang="ko-Kore-KR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kumimoji="1" lang="en-US" altLang="ko-Kore-KR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ore-KR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ore-KR" dirty="0"/>
              </a:p>
            </p:txBody>
          </p:sp>
        </mc:Choice>
        <mc:Fallback xmlns="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D8DF28C-DE1B-024C-9682-4BCF50854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686" y="1593074"/>
                <a:ext cx="5394752" cy="1730282"/>
              </a:xfrm>
              <a:prstGeom prst="rect">
                <a:avLst/>
              </a:prstGeom>
              <a:blipFill>
                <a:blip r:embed="rId8"/>
                <a:stretch>
                  <a:fillRect t="-175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4CC308C-E6C7-7B4F-9FE3-D953D7E9DF8B}"/>
                  </a:ext>
                </a:extLst>
              </p:cNvPr>
              <p:cNvSpPr txBox="1"/>
              <p:nvPr/>
            </p:nvSpPr>
            <p:spPr>
              <a:xfrm>
                <a:off x="4254585" y="3165236"/>
                <a:ext cx="3342710" cy="586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R" sz="1200" b="0" dirty="0"/>
                  <a:t>:</a:t>
                </a:r>
                <a:r>
                  <a:rPr kumimoji="1" lang="ko-KR" altLang="en-US" sz="1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ko-Kore-KR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multiply-and-add operations</a:t>
                </a:r>
              </a:p>
              <a:p>
                <a:pPr>
                  <a:lnSpc>
                    <a:spcPct val="80000"/>
                  </a:lnSpc>
                </a:pPr>
                <a:br>
                  <a:rPr kumimoji="1" lang="en-US" altLang="ko-Kore-KR" sz="12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ore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ore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  <a:r>
                  <a:rPr kumimoji="1" lang="ko-KR" alt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ko-KR" alt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multiply-and-add &amp;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ko-Kore-KR" sz="1200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addition</a:t>
                </a: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4CC308C-E6C7-7B4F-9FE3-D953D7E9D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5" y="3165236"/>
                <a:ext cx="3342710" cy="586764"/>
              </a:xfrm>
              <a:prstGeom prst="rect">
                <a:avLst/>
              </a:prstGeom>
              <a:blipFill>
                <a:blip r:embed="rId9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79E65F6-9077-0A48-96F7-75B740CB6129}"/>
                  </a:ext>
                </a:extLst>
              </p:cNvPr>
              <p:cNvSpPr txBox="1"/>
              <p:nvPr/>
            </p:nvSpPr>
            <p:spPr>
              <a:xfrm>
                <a:off x="7734719" y="3220018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ore-KR" sz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lookup</a:t>
                </a:r>
                <a:r>
                  <a:rPr kumimoji="1" lang="ko-KR" altLang="en-US" sz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&amp;</a:t>
                </a:r>
                <a:endParaRPr kumimoji="1" lang="en-US" altLang="ko-Kore-KR" sz="12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1200" b="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sz="12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ore-KR" sz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addition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79E65F6-9077-0A48-96F7-75B740CB6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719" y="3220018"/>
                <a:ext cx="1180131" cy="461665"/>
              </a:xfrm>
              <a:prstGeom prst="rect">
                <a:avLst/>
              </a:prstGeom>
              <a:blipFill>
                <a:blip r:embed="rId1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아래쪽 화살표[D] 122">
            <a:extLst>
              <a:ext uri="{FF2B5EF4-FFF2-40B4-BE49-F238E27FC236}">
                <a16:creationId xmlns:a16="http://schemas.microsoft.com/office/drawing/2014/main" id="{558AF745-18DD-EB49-818D-D33B3FF68E88}"/>
              </a:ext>
            </a:extLst>
          </p:cNvPr>
          <p:cNvSpPr/>
          <p:nvPr/>
        </p:nvSpPr>
        <p:spPr>
          <a:xfrm rot="16200000">
            <a:off x="7610944" y="3338957"/>
            <a:ext cx="156497" cy="182780"/>
          </a:xfrm>
          <a:prstGeom prst="downArrow">
            <a:avLst/>
          </a:prstGeom>
          <a:solidFill>
            <a:srgbClr val="AAB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9BF946C-C1E6-1A47-906F-7A06CECAE59B}"/>
              </a:ext>
            </a:extLst>
          </p:cNvPr>
          <p:cNvSpPr txBox="1"/>
          <p:nvPr/>
        </p:nvSpPr>
        <p:spPr>
          <a:xfrm>
            <a:off x="4364591" y="2924062"/>
            <a:ext cx="219467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r>
              <a:rPr kumimoji="1" lang="en-US" altLang="ko-Kore-KR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kumimoji="1" lang="ko-KR" altLang="en-US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ore-KR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Similarity Computation</a:t>
            </a:r>
            <a:endParaRPr kumimoji="1" lang="ko-Kore-KR" altLang="en-US" b="1" dirty="0">
              <a:solidFill>
                <a:srgbClr val="AABE64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5" name="그래픽 124" descr="계산기 윤곽선">
            <a:extLst>
              <a:ext uri="{FF2B5EF4-FFF2-40B4-BE49-F238E27FC236}">
                <a16:creationId xmlns:a16="http://schemas.microsoft.com/office/drawing/2014/main" id="{DBD7CBE2-B491-2346-A068-CB8074CBF8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8258" y="2867416"/>
            <a:ext cx="352602" cy="3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91" grpId="0" uiExpand="1" build="allAtOnce" animBg="1"/>
      <p:bldP spid="195" grpId="0" animBg="1"/>
      <p:bldP spid="196" grpId="0" animBg="1"/>
      <p:bldP spid="197" grpId="0" animBg="1"/>
      <p:bldP spid="257" grpId="0" animBg="1"/>
      <p:bldP spid="89" grpId="0" animBg="1"/>
      <p:bldP spid="111" grpId="0" animBg="1"/>
      <p:bldP spid="111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" grpId="0"/>
      <p:bldP spid="118" grpId="0"/>
      <p:bldP spid="120" grpId="0"/>
      <p:bldP spid="122" grpId="0"/>
      <p:bldP spid="123" grpId="0" animBg="1"/>
      <p:bldP spid="1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모서리가 둥근 직사각형 106">
                <a:extLst>
                  <a:ext uri="{FF2B5EF4-FFF2-40B4-BE49-F238E27FC236}">
                    <a16:creationId xmlns:a16="http://schemas.microsoft.com/office/drawing/2014/main" id="{46D9784A-2451-7A44-978B-7F8C188A7551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36000" bIns="180000" rtlCol="0" anchor="ctr"/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d>
                      <m:dPr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kumimoji="1" lang="en-US" altLang="ko-Kore-KR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ore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ko-Kore-KR" sz="12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12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ko-Kore-K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kumimoji="1" lang="en-US" altLang="ko-Kore-KR" sz="1200" i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memoize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ore-KR" sz="1200" b="1" i="1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sz="120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ko-Kore-KR" sz="12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kumimoji="1" lang="en-US" altLang="ko-Kore-KR" sz="1200" i="1" smtClea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200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ko-Kore-KR" sz="120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120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ore-KR" sz="1200" b="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120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1200" i="1">
                                            <a:solidFill>
                                              <a:srgbClr val="5959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1200" b="0" i="1">
                                            <a:solidFill>
                                              <a:srgbClr val="5959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1200" b="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kumimoji="1" lang="en-US" altLang="ko-Kore-KR" sz="120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ore-KR" sz="1200" b="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kumimoji="1" lang="en-US" altLang="ko-Kore-KR" sz="120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ore-KR" sz="120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ko-Kore-KR" sz="1200" b="0" i="1">
                                        <a:solidFill>
                                          <a:srgbClr val="5959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kumimoji="1" lang="en-US" altLang="ko-Kore-KR" sz="1200" b="0" i="1">
                                    <a:solidFill>
                                      <a:srgbClr val="595959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ore-KR" sz="1200" b="0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ko-Kore-KR" sz="1200" i="1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, memoize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200" b="1" i="1" smtClean="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ko-Kore-KR" sz="1200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200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ko-Kore-KR" sz="1200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ko-Kore-KR" sz="1200" b="1" i="1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ko-Kore-KR" sz="1200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200" b="1" i="1">
                                        <a:solidFill>
                                          <a:srgbClr val="E540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kumimoji="1" lang="en-US" altLang="ko-Kore-KR" sz="1200" b="1" i="1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kumimoji="1" lang="en-US" altLang="ko-Kore-KR" sz="1200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1200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p>
                                <m:r>
                                  <a:rPr kumimoji="1" lang="en-US" altLang="ko-Kore-KR" sz="1200" b="1" i="1" smtClean="0">
                                    <a:solidFill>
                                      <a:srgbClr val="E54073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ore-KR" sz="1200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200" b="1" i="1" smtClean="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ko-Kore-KR" sz="1200" b="1" i="1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kumimoji="1" lang="en-US" altLang="ko-Kore-KR" sz="1200" b="1" i="1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kumimoji="1" lang="ko-Kore-KR" altLang="en-US" sz="1200" b="1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7" name="모서리가 둥근 직사각형 106">
                <a:extLst>
                  <a:ext uri="{FF2B5EF4-FFF2-40B4-BE49-F238E27FC236}">
                    <a16:creationId xmlns:a16="http://schemas.microsoft.com/office/drawing/2014/main" id="{46D9784A-2451-7A44-978B-7F8C188A7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3"/>
                <a:stretch>
                  <a:fillRect t="-27586" b="-55172"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FD462BA-E473-C640-8028-F7F2934FD5EC}"/>
              </a:ext>
            </a:extLst>
          </p:cNvPr>
          <p:cNvSpPr/>
          <p:nvPr/>
        </p:nvSpPr>
        <p:spPr>
          <a:xfrm>
            <a:off x="3353443" y="2311776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2460C5-16C1-0D46-85EB-EEAA7DB8DDE0}"/>
              </a:ext>
            </a:extLst>
          </p:cNvPr>
          <p:cNvSpPr/>
          <p:nvPr/>
        </p:nvSpPr>
        <p:spPr>
          <a:xfrm>
            <a:off x="3355253" y="2593870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4DD720-5FE1-C443-99EE-91D405CBADB9}"/>
              </a:ext>
            </a:extLst>
          </p:cNvPr>
          <p:cNvSpPr/>
          <p:nvPr/>
        </p:nvSpPr>
        <p:spPr>
          <a:xfrm>
            <a:off x="3354818" y="2884944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3F4F5B-D8B1-1044-972F-8D5290811449}"/>
              </a:ext>
            </a:extLst>
          </p:cNvPr>
          <p:cNvSpPr/>
          <p:nvPr/>
        </p:nvSpPr>
        <p:spPr>
          <a:xfrm>
            <a:off x="3354218" y="3172740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9134A3AB-6891-8C47-931C-1413C8A5F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1458"/>
              </p:ext>
            </p:extLst>
          </p:nvPr>
        </p:nvGraphicFramePr>
        <p:xfrm>
          <a:off x="3353010" y="2311121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039079-B736-C441-8DF3-996073D06F00}"/>
              </a:ext>
            </a:extLst>
          </p:cNvPr>
          <p:cNvSpPr/>
          <p:nvPr/>
        </p:nvSpPr>
        <p:spPr>
          <a:xfrm>
            <a:off x="3358251" y="1745228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EC1EFDA-C449-B746-A1AB-D660ED1167F8}"/>
              </a:ext>
            </a:extLst>
          </p:cNvPr>
          <p:cNvSpPr/>
          <p:nvPr/>
        </p:nvSpPr>
        <p:spPr>
          <a:xfrm>
            <a:off x="5519320" y="2305426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C41E13-565D-774C-B9A7-67B4AF310969}"/>
              </a:ext>
            </a:extLst>
          </p:cNvPr>
          <p:cNvSpPr/>
          <p:nvPr/>
        </p:nvSpPr>
        <p:spPr>
          <a:xfrm>
            <a:off x="5519073" y="2596561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0E129C-C03D-CE4E-A550-9441FD25D4CE}"/>
              </a:ext>
            </a:extLst>
          </p:cNvPr>
          <p:cNvSpPr/>
          <p:nvPr/>
        </p:nvSpPr>
        <p:spPr>
          <a:xfrm>
            <a:off x="5519084" y="2884435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6B81A9F-C321-2E4F-AED8-CC93CD5237DB}"/>
              </a:ext>
            </a:extLst>
          </p:cNvPr>
          <p:cNvSpPr/>
          <p:nvPr/>
        </p:nvSpPr>
        <p:spPr>
          <a:xfrm>
            <a:off x="5518176" y="3170313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53457F-2B35-A444-A9D4-3D36B1F09A40}"/>
              </a:ext>
            </a:extLst>
          </p:cNvPr>
          <p:cNvSpPr/>
          <p:nvPr/>
        </p:nvSpPr>
        <p:spPr>
          <a:xfrm>
            <a:off x="4026840" y="2307620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6B86B3-B11B-7D41-9F1C-D53F4D38113D}"/>
              </a:ext>
            </a:extLst>
          </p:cNvPr>
          <p:cNvSpPr/>
          <p:nvPr/>
        </p:nvSpPr>
        <p:spPr>
          <a:xfrm>
            <a:off x="4026839" y="1744439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AF9F0E-3FC7-994C-9AA4-3F050BE5EC14}"/>
              </a:ext>
            </a:extLst>
          </p:cNvPr>
          <p:cNvSpPr/>
          <p:nvPr/>
        </p:nvSpPr>
        <p:spPr>
          <a:xfrm>
            <a:off x="4028650" y="2589714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6B6E8CA-C93D-6A4C-A947-0E32CDD83B2F}"/>
              </a:ext>
            </a:extLst>
          </p:cNvPr>
          <p:cNvSpPr/>
          <p:nvPr/>
        </p:nvSpPr>
        <p:spPr>
          <a:xfrm>
            <a:off x="4028215" y="2880788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9730DB-CE70-AB4A-8F6D-BDA5DD85F7DA}"/>
              </a:ext>
            </a:extLst>
          </p:cNvPr>
          <p:cNvSpPr/>
          <p:nvPr/>
        </p:nvSpPr>
        <p:spPr>
          <a:xfrm>
            <a:off x="4027615" y="3168584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B67173D-0BBA-C242-93C6-72EDFEABB99F}"/>
              </a:ext>
            </a:extLst>
          </p:cNvPr>
          <p:cNvSpPr/>
          <p:nvPr/>
        </p:nvSpPr>
        <p:spPr>
          <a:xfrm>
            <a:off x="5900476" y="2304274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C11956-D851-8D47-8824-6358B171ECA5}"/>
              </a:ext>
            </a:extLst>
          </p:cNvPr>
          <p:cNvSpPr/>
          <p:nvPr/>
        </p:nvSpPr>
        <p:spPr>
          <a:xfrm>
            <a:off x="5900229" y="2595409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236F6D-17CF-FA49-86E6-6DF679B46F7B}"/>
              </a:ext>
            </a:extLst>
          </p:cNvPr>
          <p:cNvSpPr/>
          <p:nvPr/>
        </p:nvSpPr>
        <p:spPr>
          <a:xfrm>
            <a:off x="5900240" y="2883283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24CBBCB-780F-2C43-A3A1-F5AD0D219E8D}"/>
              </a:ext>
            </a:extLst>
          </p:cNvPr>
          <p:cNvSpPr/>
          <p:nvPr/>
        </p:nvSpPr>
        <p:spPr>
          <a:xfrm>
            <a:off x="5899332" y="3169161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8F50E5C-C722-4949-8484-CAE0FB799B2C}"/>
              </a:ext>
            </a:extLst>
          </p:cNvPr>
          <p:cNvSpPr/>
          <p:nvPr/>
        </p:nvSpPr>
        <p:spPr>
          <a:xfrm>
            <a:off x="4700270" y="2307515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33AA00-CF05-6B48-A721-0EC0FAE1D49F}"/>
              </a:ext>
            </a:extLst>
          </p:cNvPr>
          <p:cNvSpPr/>
          <p:nvPr/>
        </p:nvSpPr>
        <p:spPr>
          <a:xfrm>
            <a:off x="4696328" y="1745342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FFA64F6-DC59-9A4D-B96C-6DC89B8E5086}"/>
              </a:ext>
            </a:extLst>
          </p:cNvPr>
          <p:cNvSpPr/>
          <p:nvPr/>
        </p:nvSpPr>
        <p:spPr>
          <a:xfrm>
            <a:off x="4702080" y="2589609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AE107EC-3B2C-C04E-849D-62A0132E80A6}"/>
              </a:ext>
            </a:extLst>
          </p:cNvPr>
          <p:cNvSpPr/>
          <p:nvPr/>
        </p:nvSpPr>
        <p:spPr>
          <a:xfrm>
            <a:off x="4701645" y="2880683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EE1A14E-F887-6A49-811D-913F25B59E42}"/>
              </a:ext>
            </a:extLst>
          </p:cNvPr>
          <p:cNvSpPr/>
          <p:nvPr/>
        </p:nvSpPr>
        <p:spPr>
          <a:xfrm>
            <a:off x="4701045" y="3168479"/>
            <a:ext cx="574475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31BEED-2F69-8D4B-80E9-F3B9EA5AF2F2}"/>
              </a:ext>
            </a:extLst>
          </p:cNvPr>
          <p:cNvSpPr/>
          <p:nvPr/>
        </p:nvSpPr>
        <p:spPr>
          <a:xfrm>
            <a:off x="6276966" y="2307566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69DD53-360E-4846-AD74-7AA2E8D3E277}"/>
              </a:ext>
            </a:extLst>
          </p:cNvPr>
          <p:cNvSpPr/>
          <p:nvPr/>
        </p:nvSpPr>
        <p:spPr>
          <a:xfrm>
            <a:off x="6276719" y="2598701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6BBC675-BBB7-774A-8604-5183DF648B43}"/>
              </a:ext>
            </a:extLst>
          </p:cNvPr>
          <p:cNvSpPr/>
          <p:nvPr/>
        </p:nvSpPr>
        <p:spPr>
          <a:xfrm>
            <a:off x="6276730" y="2886575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8152C6-56A1-1348-B704-97F6517AE1CE}"/>
              </a:ext>
            </a:extLst>
          </p:cNvPr>
          <p:cNvSpPr/>
          <p:nvPr/>
        </p:nvSpPr>
        <p:spPr>
          <a:xfrm>
            <a:off x="6275822" y="3172453"/>
            <a:ext cx="288908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7" y="1171861"/>
            <a:ext cx="4279032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2- Lookup Table Construction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latinLnBrk="1">
                  <a:buClrTx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4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145835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145835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0853951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0853951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25197"/>
              </p:ext>
            </p:extLst>
          </p:nvPr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D017B1F-A7FF-834C-9137-E66992CD8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14811"/>
              </p:ext>
            </p:extLst>
          </p:nvPr>
        </p:nvGraphicFramePr>
        <p:xfrm>
          <a:off x="900729" y="29320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42801394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11563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589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6656266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398627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0560367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183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A30A52-4BCD-8348-82F9-6496232B9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87560"/>
              </p:ext>
            </p:extLst>
          </p:nvPr>
        </p:nvGraphicFramePr>
        <p:xfrm>
          <a:off x="3155645" y="2306112"/>
          <a:ext cx="180000" cy="1152000"/>
        </p:xfrm>
        <a:graphic>
          <a:graphicData uri="http://schemas.openxmlformats.org/drawingml/2006/table">
            <a:tbl>
              <a:tblPr firstRow="1" bandRow="1"/>
              <a:tblGrid>
                <a:gridCol w="180000">
                  <a:extLst>
                    <a:ext uri="{9D8B030D-6E8A-4147-A177-3AD203B41FA5}">
                      <a16:colId xmlns:a16="http://schemas.microsoft.com/office/drawing/2014/main" val="1092004559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20648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47218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42603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941622"/>
                  </a:ext>
                </a:extLst>
              </a:tr>
            </a:tbl>
          </a:graphicData>
        </a:graphic>
      </p:graphicFrame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4983EF58-DFE5-6F4A-B5EF-0C22F6FFE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5429"/>
              </p:ext>
            </p:extLst>
          </p:nvPr>
        </p:nvGraphicFramePr>
        <p:xfrm>
          <a:off x="4026215" y="2306112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E42CEF20-7D0E-494B-A95B-C4FDD1ADC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78588"/>
              </p:ext>
            </p:extLst>
          </p:nvPr>
        </p:nvGraphicFramePr>
        <p:xfrm>
          <a:off x="4699736" y="2305426"/>
          <a:ext cx="576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156EB9-70B8-B147-9DDB-162D431ACC7C}"/>
                  </a:ext>
                </a:extLst>
              </p:cNvPr>
              <p:cNvSpPr txBox="1"/>
              <p:nvPr/>
            </p:nvSpPr>
            <p:spPr>
              <a:xfrm>
                <a:off x="3484551" y="3446434"/>
                <a:ext cx="324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+mn-cs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156EB9-70B8-B147-9DDB-162D431A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551" y="3446434"/>
                <a:ext cx="324128" cy="276999"/>
              </a:xfrm>
              <a:prstGeom prst="rect">
                <a:avLst/>
              </a:prstGeom>
              <a:blipFill>
                <a:blip r:embed="rId7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AE9F9-6C85-B84F-84C9-1A34D3FAF938}"/>
                  </a:ext>
                </a:extLst>
              </p:cNvPr>
              <p:cNvSpPr txBox="1"/>
              <p:nvPr/>
            </p:nvSpPr>
            <p:spPr>
              <a:xfrm>
                <a:off x="4812147" y="3451193"/>
                <a:ext cx="3514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AE9F9-6C85-B84F-84C9-1A34D3FAF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47" y="3451193"/>
                <a:ext cx="3514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581898-95AC-624B-9923-8E81C10A58CC}"/>
                  </a:ext>
                </a:extLst>
              </p:cNvPr>
              <p:cNvSpPr txBox="1"/>
              <p:nvPr/>
            </p:nvSpPr>
            <p:spPr>
              <a:xfrm>
                <a:off x="4125350" y="3451193"/>
                <a:ext cx="3532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581898-95AC-624B-9923-8E81C10A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50" y="3451193"/>
                <a:ext cx="35328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7F94193C-56DC-FC42-A8DE-51C5A6B3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81219"/>
              </p:ext>
            </p:extLst>
          </p:nvPr>
        </p:nvGraphicFramePr>
        <p:xfrm>
          <a:off x="4026215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BA8FD6F-E25E-D04A-950E-490AB3A0E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00877"/>
              </p:ext>
            </p:extLst>
          </p:nvPr>
        </p:nvGraphicFramePr>
        <p:xfrm>
          <a:off x="4696949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C877ECA-C028-1748-B736-B9DAAEE0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24615"/>
              </p:ext>
            </p:extLst>
          </p:nvPr>
        </p:nvGraphicFramePr>
        <p:xfrm>
          <a:off x="3358251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cxnSp>
        <p:nvCxnSpPr>
          <p:cNvPr id="31" name="꺾인 연결선[E] 54">
            <a:extLst>
              <a:ext uri="{FF2B5EF4-FFF2-40B4-BE49-F238E27FC236}">
                <a16:creationId xmlns:a16="http://schemas.microsoft.com/office/drawing/2014/main" id="{585579CB-F4C1-A748-B916-00ADC8AE4FA7}"/>
              </a:ext>
            </a:extLst>
          </p:cNvPr>
          <p:cNvCxnSpPr>
            <a:cxnSpLocks/>
            <a:stCxn id="253" idx="3"/>
            <a:endCxn id="35" idx="2"/>
          </p:cNvCxnSpPr>
          <p:nvPr/>
        </p:nvCxnSpPr>
        <p:spPr>
          <a:xfrm>
            <a:off x="2629374" y="1893512"/>
            <a:ext cx="332887" cy="0"/>
          </a:xfrm>
          <a:prstGeom prst="straightConnector1">
            <a:avLst/>
          </a:prstGeom>
          <a:noFill/>
          <a:ln w="9525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왼쪽 대괄호[L] 31">
            <a:extLst>
              <a:ext uri="{FF2B5EF4-FFF2-40B4-BE49-F238E27FC236}">
                <a16:creationId xmlns:a16="http://schemas.microsoft.com/office/drawing/2014/main" id="{37A7D6F2-1FF4-964F-B34B-9B4C0735B6E2}"/>
              </a:ext>
            </a:extLst>
          </p:cNvPr>
          <p:cNvSpPr/>
          <p:nvPr/>
        </p:nvSpPr>
        <p:spPr>
          <a:xfrm>
            <a:off x="3195673" y="2314849"/>
            <a:ext cx="155081" cy="1143263"/>
          </a:xfrm>
          <a:prstGeom prst="leftBracket">
            <a:avLst>
              <a:gd name="adj" fmla="val 91789"/>
            </a:avLst>
          </a:prstGeom>
          <a:noFill/>
          <a:ln w="12700" cap="flat" cmpd="sng" algn="ctr">
            <a:solidFill>
              <a:srgbClr val="AABE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3" name="꺾인 연결선[E] 258">
            <a:extLst>
              <a:ext uri="{FF2B5EF4-FFF2-40B4-BE49-F238E27FC236}">
                <a16:creationId xmlns:a16="http://schemas.microsoft.com/office/drawing/2014/main" id="{505B9050-C0D6-1D49-8101-A0610DA1BBB0}"/>
              </a:ext>
            </a:extLst>
          </p:cNvPr>
          <p:cNvCxnSpPr>
            <a:cxnSpLocks/>
            <a:stCxn id="35" idx="6"/>
            <a:endCxn id="29" idx="1"/>
          </p:cNvCxnSpPr>
          <p:nvPr/>
        </p:nvCxnSpPr>
        <p:spPr>
          <a:xfrm flipV="1">
            <a:off x="3133339" y="1891719"/>
            <a:ext cx="224912" cy="1793"/>
          </a:xfrm>
          <a:prstGeom prst="straightConnector1">
            <a:avLst/>
          </a:prstGeom>
          <a:noFill/>
          <a:ln w="9525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F32FF0-D2D0-1F45-8DD7-D83BCC7051B6}"/>
              </a:ext>
            </a:extLst>
          </p:cNvPr>
          <p:cNvGrpSpPr>
            <a:grpSpLocks noChangeAspect="1"/>
          </p:cNvGrpSpPr>
          <p:nvPr/>
        </p:nvGrpSpPr>
        <p:grpSpPr>
          <a:xfrm>
            <a:off x="2962261" y="1807973"/>
            <a:ext cx="171078" cy="171078"/>
            <a:chOff x="6612198" y="2629843"/>
            <a:chExt cx="236891" cy="2368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D3DC1D-B5FE-E641-9095-AE393B8E7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2198" y="2629843"/>
              <a:ext cx="236891" cy="236891"/>
            </a:xfrm>
            <a:prstGeom prst="ellips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7" name="꺾인 연결선[E] 258">
              <a:extLst>
                <a:ext uri="{FF2B5EF4-FFF2-40B4-BE49-F238E27FC236}">
                  <a16:creationId xmlns:a16="http://schemas.microsoft.com/office/drawing/2014/main" id="{87B35C1A-1109-034D-AD8F-BE39EE2DF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693" y="2745806"/>
              <a:ext cx="127901" cy="1327"/>
            </a:xfrm>
            <a:prstGeom prst="straightConnector1">
              <a:avLst/>
            </a:prstGeom>
            <a:noFill/>
            <a:ln w="9525" cap="flat" cmpd="sng" algn="ctr">
              <a:solidFill>
                <a:srgbClr val="E7E6E6">
                  <a:lumMod val="10000"/>
                </a:srgbClr>
              </a:solidFill>
              <a:prstDash val="solid"/>
              <a:miter lim="800000"/>
              <a:tailEnd type="none"/>
            </a:ln>
            <a:effectLst/>
          </p:spPr>
        </p:cxn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58ED6B4-CD96-794C-86B3-D84A6F7E6381}"/>
              </a:ext>
            </a:extLst>
          </p:cNvPr>
          <p:cNvCxnSpPr>
            <a:cxnSpLocks/>
            <a:stCxn id="14" idx="3"/>
            <a:endCxn id="35" idx="4"/>
          </p:cNvCxnSpPr>
          <p:nvPr/>
        </p:nvCxnSpPr>
        <p:spPr>
          <a:xfrm flipV="1">
            <a:off x="2628729" y="1979051"/>
            <a:ext cx="419071" cy="520638"/>
          </a:xfrm>
          <a:prstGeom prst="bentConnector2">
            <a:avLst/>
          </a:prstGeom>
          <a:noFill/>
          <a:ln w="9525" cap="flat" cmpd="sng" algn="ctr">
            <a:solidFill>
              <a:srgbClr val="E7E6E6">
                <a:lumMod val="10000"/>
              </a:srgb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/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blipFill>
                <a:blip r:embed="rId10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6B86AA-DB3E-0849-BB1A-EA87DEE9FF71}"/>
              </a:ext>
            </a:extLst>
          </p:cNvPr>
          <p:cNvSpPr/>
          <p:nvPr/>
        </p:nvSpPr>
        <p:spPr>
          <a:xfrm>
            <a:off x="3580632" y="2851629"/>
            <a:ext cx="108000" cy="10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6CFEB-70F1-444C-94F0-EB233ACF1E33}"/>
              </a:ext>
            </a:extLst>
          </p:cNvPr>
          <p:cNvSpPr txBox="1"/>
          <p:nvPr/>
        </p:nvSpPr>
        <p:spPr>
          <a:xfrm>
            <a:off x="3042341" y="2824410"/>
            <a:ext cx="238440" cy="123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k*=4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A0FA306E-1B13-294D-9BA4-AB3D0EE57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54754"/>
              </p:ext>
            </p:extLst>
          </p:nvPr>
        </p:nvGraphicFramePr>
        <p:xfrm>
          <a:off x="5517399" y="2306112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-37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-164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/>
              <p:nvPr/>
            </p:nvSpPr>
            <p:spPr>
              <a:xfrm>
                <a:off x="5444773" y="3446434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773" y="3446434"/>
                <a:ext cx="43911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38CD8A4A-05C5-8B43-B02F-4D45888E0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087"/>
              </p:ext>
            </p:extLst>
          </p:nvPr>
        </p:nvGraphicFramePr>
        <p:xfrm>
          <a:off x="5900452" y="2311121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/>
              <p:nvPr/>
            </p:nvSpPr>
            <p:spPr>
              <a:xfrm>
                <a:off x="5825493" y="3454844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93" y="3454844"/>
                <a:ext cx="439116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/>
              <p:nvPr/>
            </p:nvSpPr>
            <p:spPr>
              <a:xfrm>
                <a:off x="6207658" y="3458304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658" y="3458304"/>
                <a:ext cx="439116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아래쪽 화살표[D] 52">
            <a:extLst>
              <a:ext uri="{FF2B5EF4-FFF2-40B4-BE49-F238E27FC236}">
                <a16:creationId xmlns:a16="http://schemas.microsoft.com/office/drawing/2014/main" id="{2BDDEDD9-033B-4641-A009-F4992075750D}"/>
              </a:ext>
            </a:extLst>
          </p:cNvPr>
          <p:cNvSpPr/>
          <p:nvPr/>
        </p:nvSpPr>
        <p:spPr>
          <a:xfrm rot="16200000">
            <a:off x="5322596" y="2800487"/>
            <a:ext cx="171406" cy="161878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459E44-6FB6-6549-B089-00082D15FA1D}"/>
              </a:ext>
            </a:extLst>
          </p:cNvPr>
          <p:cNvSpPr txBox="1"/>
          <p:nvPr/>
        </p:nvSpPr>
        <p:spPr>
          <a:xfrm>
            <a:off x="4961066" y="1552834"/>
            <a:ext cx="311883" cy="15388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M=3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102" name="표 4">
            <a:extLst>
              <a:ext uri="{FF2B5EF4-FFF2-40B4-BE49-F238E27FC236}">
                <a16:creationId xmlns:a16="http://schemas.microsoft.com/office/drawing/2014/main" id="{05AA48EB-B8D5-A94C-8EC6-A552DD927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22393"/>
              </p:ext>
            </p:extLst>
          </p:nvPr>
        </p:nvGraphicFramePr>
        <p:xfrm>
          <a:off x="6275826" y="230468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DCB6791-425F-7F47-9B91-309827492707}"/>
                  </a:ext>
                </a:extLst>
              </p:cNvPr>
              <p:cNvSpPr/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𝑾</m:t>
                      </m:r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={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}</m:t>
                      </m:r>
                    </m:oMath>
                  </m:oMathPara>
                </a14:m>
                <a:endParaRPr lang="ko-Kore-KR" altLang="en-US" sz="1000" dirty="0"/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DCB6791-425F-7F47-9B91-309827492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0333FB-98E3-C143-A747-BA683E262C3A}"/>
              </a:ext>
            </a:extLst>
          </p:cNvPr>
          <p:cNvSpPr/>
          <p:nvPr/>
        </p:nvSpPr>
        <p:spPr>
          <a:xfrm>
            <a:off x="2970807" y="3715745"/>
            <a:ext cx="3686932" cy="206377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2.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Lookup Table Construction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653DFFD-F790-8F43-A22F-6ED2C6A50C5F}"/>
              </a:ext>
            </a:extLst>
          </p:cNvPr>
          <p:cNvSpPr/>
          <p:nvPr/>
        </p:nvSpPr>
        <p:spPr>
          <a:xfrm>
            <a:off x="311700" y="3718997"/>
            <a:ext cx="2626912" cy="2031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표 17">
                <a:extLst>
                  <a:ext uri="{FF2B5EF4-FFF2-40B4-BE49-F238E27FC236}">
                    <a16:creationId xmlns:a16="http://schemas.microsoft.com/office/drawing/2014/main" id="{57105368-82F6-9C46-9D4C-DDD7844141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074689"/>
                  </p:ext>
                </p:extLst>
              </p:nvPr>
            </p:nvGraphicFramePr>
            <p:xfrm>
              <a:off x="6608838" y="2292376"/>
              <a:ext cx="1170501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4101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82800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3600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[0])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-20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[1])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-113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[2])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[3])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표 17">
                <a:extLst>
                  <a:ext uri="{FF2B5EF4-FFF2-40B4-BE49-F238E27FC236}">
                    <a16:creationId xmlns:a16="http://schemas.microsoft.com/office/drawing/2014/main" id="{57105368-82F6-9C46-9D4C-DDD7844141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074689"/>
                  </p:ext>
                </p:extLst>
              </p:nvPr>
            </p:nvGraphicFramePr>
            <p:xfrm>
              <a:off x="6608838" y="2292376"/>
              <a:ext cx="1170501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4101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82800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3600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r="-4307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-20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0000" r="-4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-113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0000" r="-430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0000" r="-4307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" name="표 17">
                <a:extLst>
                  <a:ext uri="{FF2B5EF4-FFF2-40B4-BE49-F238E27FC236}">
                    <a16:creationId xmlns:a16="http://schemas.microsoft.com/office/drawing/2014/main" id="{EDEC177C-C78F-EC4B-AC1F-B34F9294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714600"/>
                  </p:ext>
                </p:extLst>
              </p:nvPr>
            </p:nvGraphicFramePr>
            <p:xfrm>
              <a:off x="5833560" y="2313261"/>
              <a:ext cx="1164447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5255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77516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1676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[0])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-20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[1])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[2])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-37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[3])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-164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" name="표 17">
                <a:extLst>
                  <a:ext uri="{FF2B5EF4-FFF2-40B4-BE49-F238E27FC236}">
                    <a16:creationId xmlns:a16="http://schemas.microsoft.com/office/drawing/2014/main" id="{EDEC177C-C78F-EC4B-AC1F-B34F9294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714600"/>
                  </p:ext>
                </p:extLst>
              </p:nvPr>
            </p:nvGraphicFramePr>
            <p:xfrm>
              <a:off x="5833560" y="2313261"/>
              <a:ext cx="1164447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5255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77516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1676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538" t="-4348" r="-4307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-20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538" t="-104348" r="-4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538" t="-213636" r="-43077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-37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538" t="-300000" r="-4307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-164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4" name="표 17">
                <a:extLst>
                  <a:ext uri="{FF2B5EF4-FFF2-40B4-BE49-F238E27FC236}">
                    <a16:creationId xmlns:a16="http://schemas.microsoft.com/office/drawing/2014/main" id="{E8313FF1-BEE4-704B-A3A4-89B80F11E1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866050"/>
                  </p:ext>
                </p:extLst>
              </p:nvPr>
            </p:nvGraphicFramePr>
            <p:xfrm>
              <a:off x="6220760" y="2298933"/>
              <a:ext cx="1171655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5255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82800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3600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[0])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-4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[1])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-9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[2])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-128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𝑠</m:t>
                                </m:r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kumimoji="1" lang="en-US" altLang="ko-Kore-KR" sz="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ko-Kore-KR" sz="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[3])</m:t>
                                </m:r>
                              </m:oMath>
                            </m:oMathPara>
                          </a14:m>
                          <a:endParaRPr kumimoji="0" lang="ko-KR" altLang="en-US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-45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4" name="표 17">
                <a:extLst>
                  <a:ext uri="{FF2B5EF4-FFF2-40B4-BE49-F238E27FC236}">
                    <a16:creationId xmlns:a16="http://schemas.microsoft.com/office/drawing/2014/main" id="{E8313FF1-BEE4-704B-A3A4-89B80F11E1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866050"/>
                  </p:ext>
                </p:extLst>
              </p:nvPr>
            </p:nvGraphicFramePr>
            <p:xfrm>
              <a:off x="6220760" y="2298933"/>
              <a:ext cx="1171655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15255">
                      <a:extLst>
                        <a:ext uri="{9D8B030D-6E8A-4147-A177-3AD203B41FA5}">
                          <a16:colId xmlns:a16="http://schemas.microsoft.com/office/drawing/2014/main" val="2479677380"/>
                        </a:ext>
                      </a:extLst>
                    </a:gridCol>
                    <a:gridCol w="82800">
                      <a:extLst>
                        <a:ext uri="{9D8B030D-6E8A-4147-A177-3AD203B41FA5}">
                          <a16:colId xmlns:a16="http://schemas.microsoft.com/office/drawing/2014/main" val="156345702"/>
                        </a:ext>
                      </a:extLst>
                    </a:gridCol>
                    <a:gridCol w="273600">
                      <a:extLst>
                        <a:ext uri="{9D8B030D-6E8A-4147-A177-3AD203B41FA5}">
                          <a16:colId xmlns:a16="http://schemas.microsoft.com/office/drawing/2014/main" val="356107061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4348" r="-4461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-4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4125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104348" r="-446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-9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5856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213636" r="-44615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-128</a:t>
                          </a:r>
                          <a:endParaRPr lang="ko-KR" altLang="en-US" sz="80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3934149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300000" r="-4461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r" latinLnBrk="1"/>
                          <a:r>
                            <a:rPr lang="en-US" altLang="ko-KR" sz="800" b="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=</a:t>
                          </a:r>
                          <a:endParaRPr lang="ko-KR" altLang="en-US" sz="800" b="0" dirty="0"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-45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ea typeface="+mn-ea"/>
                            <a:cs typeface="Lato" panose="020F0502020204030203" pitchFamily="34" charset="0"/>
                          </a:endParaRPr>
                        </a:p>
                      </a:txBody>
                      <a:tcPr marL="18000" marR="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4076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8" name="모서리가 둥근 직사각형 82">
            <a:extLst>
              <a:ext uri="{FF2B5EF4-FFF2-40B4-BE49-F238E27FC236}">
                <a16:creationId xmlns:a16="http://schemas.microsoft.com/office/drawing/2014/main" id="{11485BC6-D2EA-8846-B13B-EE1E8C546C0C}"/>
              </a:ext>
            </a:extLst>
          </p:cNvPr>
          <p:cNvSpPr>
            <a:spLocks/>
          </p:cNvSpPr>
          <p:nvPr/>
        </p:nvSpPr>
        <p:spPr>
          <a:xfrm>
            <a:off x="5832126" y="2313261"/>
            <a:ext cx="1135624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1" name="모서리가 둥근 직사각형 82">
            <a:extLst>
              <a:ext uri="{FF2B5EF4-FFF2-40B4-BE49-F238E27FC236}">
                <a16:creationId xmlns:a16="http://schemas.microsoft.com/office/drawing/2014/main" id="{3A86B023-0762-3E45-8D83-25E006AFE10B}"/>
              </a:ext>
            </a:extLst>
          </p:cNvPr>
          <p:cNvSpPr>
            <a:spLocks/>
          </p:cNvSpPr>
          <p:nvPr/>
        </p:nvSpPr>
        <p:spPr>
          <a:xfrm>
            <a:off x="6210891" y="2313125"/>
            <a:ext cx="1175750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" name="모서리가 둥근 직사각형 82">
            <a:extLst>
              <a:ext uri="{FF2B5EF4-FFF2-40B4-BE49-F238E27FC236}">
                <a16:creationId xmlns:a16="http://schemas.microsoft.com/office/drawing/2014/main" id="{3D772DE0-AD42-0944-BE07-214850F48EB6}"/>
              </a:ext>
            </a:extLst>
          </p:cNvPr>
          <p:cNvSpPr>
            <a:spLocks/>
          </p:cNvSpPr>
          <p:nvPr/>
        </p:nvSpPr>
        <p:spPr>
          <a:xfrm>
            <a:off x="6592058" y="2307089"/>
            <a:ext cx="1175750" cy="1152000"/>
          </a:xfrm>
          <a:prstGeom prst="roundRect">
            <a:avLst>
              <a:gd name="adj" fmla="val 7250"/>
            </a:avLst>
          </a:prstGeom>
          <a:noFill/>
          <a:ln w="19050" cap="flat" cmpd="sng" algn="ctr">
            <a:solidFill>
              <a:srgbClr val="AABE64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50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000"/>
                            </p:stCondLst>
                            <p:childTnLst>
                              <p:par>
                                <p:cTn id="1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5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6000"/>
                            </p:stCondLst>
                            <p:childTnLst>
                              <p:par>
                                <p:cTn id="2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500"/>
                            </p:stCondLst>
                            <p:childTnLst>
                              <p:par>
                                <p:cTn id="2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7000"/>
                            </p:stCondLst>
                            <p:childTnLst>
                              <p:par>
                                <p:cTn id="2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7500"/>
                            </p:stCondLst>
                            <p:childTnLst>
                              <p:par>
                                <p:cTn id="2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40" grpId="0"/>
      <p:bldP spid="44" grpId="0"/>
      <p:bldP spid="50" grpId="0"/>
      <p:bldP spid="51" grpId="0"/>
      <p:bldP spid="53" grpId="0" animBg="1"/>
      <p:bldP spid="99" grpId="0" animBg="1"/>
      <p:bldP spid="106" grpId="0" animBg="1"/>
      <p:bldP spid="118" grpId="0" animBg="1"/>
      <p:bldP spid="118" grpId="1" animBg="1"/>
      <p:bldP spid="121" grpId="0" animBg="1"/>
      <p:bldP spid="121" grpId="1" animBg="1"/>
      <p:bldP spid="1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4DC57B35-C06F-A749-A8BB-B7A71CE40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19544"/>
              </p:ext>
            </p:extLst>
          </p:nvPr>
        </p:nvGraphicFramePr>
        <p:xfrm>
          <a:off x="5777116" y="185561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2BC481F3-A33A-2C4B-915B-7DCCAEF3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05276"/>
              </p:ext>
            </p:extLst>
          </p:nvPr>
        </p:nvGraphicFramePr>
        <p:xfrm>
          <a:off x="5703822" y="191350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7F94193C-56DC-FC42-A8DE-51C5A6B3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5942"/>
              </p:ext>
            </p:extLst>
          </p:nvPr>
        </p:nvGraphicFramePr>
        <p:xfrm>
          <a:off x="4026215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BA8FD6F-E25E-D04A-950E-490AB3A0E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19865"/>
              </p:ext>
            </p:extLst>
          </p:nvPr>
        </p:nvGraphicFramePr>
        <p:xfrm>
          <a:off x="4696949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C877ECA-C028-1748-B736-B9DAAEE0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42688"/>
              </p:ext>
            </p:extLst>
          </p:nvPr>
        </p:nvGraphicFramePr>
        <p:xfrm>
          <a:off x="3358251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6" y="1171861"/>
            <a:ext cx="5598323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latinLnBrk="1">
                  <a:buClrTx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3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356026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356026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6594646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6594646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13354"/>
              </p:ext>
            </p:extLst>
          </p:nvPr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D017B1F-A7FF-834C-9137-E66992CD8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125973"/>
              </p:ext>
            </p:extLst>
          </p:nvPr>
        </p:nvGraphicFramePr>
        <p:xfrm>
          <a:off x="900729" y="29320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42801394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11563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589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6656266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398627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0560367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183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9D87F83-F003-DA46-968A-8371E0653D2F}"/>
              </a:ext>
            </a:extLst>
          </p:cNvPr>
          <p:cNvSpPr txBox="1"/>
          <p:nvPr/>
        </p:nvSpPr>
        <p:spPr>
          <a:xfrm>
            <a:off x="4961066" y="1552834"/>
            <a:ext cx="311883" cy="15388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M=3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31" name="꺾인 연결선[E] 54">
            <a:extLst>
              <a:ext uri="{FF2B5EF4-FFF2-40B4-BE49-F238E27FC236}">
                <a16:creationId xmlns:a16="http://schemas.microsoft.com/office/drawing/2014/main" id="{585579CB-F4C1-A748-B916-00ADC8AE4FA7}"/>
              </a:ext>
            </a:extLst>
          </p:cNvPr>
          <p:cNvCxnSpPr>
            <a:cxnSpLocks/>
            <a:stCxn id="253" idx="3"/>
            <a:endCxn id="35" idx="2"/>
          </p:cNvCxnSpPr>
          <p:nvPr/>
        </p:nvCxnSpPr>
        <p:spPr>
          <a:xfrm>
            <a:off x="2629374" y="1893512"/>
            <a:ext cx="3328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꺾인 연결선[E] 258">
            <a:extLst>
              <a:ext uri="{FF2B5EF4-FFF2-40B4-BE49-F238E27FC236}">
                <a16:creationId xmlns:a16="http://schemas.microsoft.com/office/drawing/2014/main" id="{505B9050-C0D6-1D49-8101-A0610DA1BBB0}"/>
              </a:ext>
            </a:extLst>
          </p:cNvPr>
          <p:cNvCxnSpPr>
            <a:cxnSpLocks/>
            <a:stCxn id="35" idx="6"/>
            <a:endCxn id="29" idx="1"/>
          </p:cNvCxnSpPr>
          <p:nvPr/>
        </p:nvCxnSpPr>
        <p:spPr>
          <a:xfrm flipV="1">
            <a:off x="3133339" y="1891719"/>
            <a:ext cx="224912" cy="17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F32FF0-D2D0-1F45-8DD7-D83BCC7051B6}"/>
              </a:ext>
            </a:extLst>
          </p:cNvPr>
          <p:cNvGrpSpPr>
            <a:grpSpLocks noChangeAspect="1"/>
          </p:cNvGrpSpPr>
          <p:nvPr/>
        </p:nvGrpSpPr>
        <p:grpSpPr>
          <a:xfrm>
            <a:off x="2962261" y="1807973"/>
            <a:ext cx="171078" cy="171078"/>
            <a:chOff x="6612198" y="2629843"/>
            <a:chExt cx="236891" cy="2368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D3DC1D-B5FE-E641-9095-AE393B8E7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2198" y="2629843"/>
              <a:ext cx="236891" cy="23689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7" name="꺾인 연결선[E] 258">
              <a:extLst>
                <a:ext uri="{FF2B5EF4-FFF2-40B4-BE49-F238E27FC236}">
                  <a16:creationId xmlns:a16="http://schemas.microsoft.com/office/drawing/2014/main" id="{87B35C1A-1109-034D-AD8F-BE39EE2DF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693" y="2745806"/>
              <a:ext cx="127901" cy="1327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/>
            </a:ln>
            <a:effectLst/>
          </p:spPr>
        </p:cxn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58ED6B4-CD96-794C-86B3-D84A6F7E6381}"/>
              </a:ext>
            </a:extLst>
          </p:cNvPr>
          <p:cNvCxnSpPr>
            <a:cxnSpLocks/>
            <a:stCxn id="14" idx="3"/>
            <a:endCxn id="35" idx="4"/>
          </p:cNvCxnSpPr>
          <p:nvPr/>
        </p:nvCxnSpPr>
        <p:spPr>
          <a:xfrm flipV="1">
            <a:off x="2628729" y="1979051"/>
            <a:ext cx="419071" cy="520638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/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blipFill>
                <a:blip r:embed="rId6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328FF9A-C315-4B4F-970F-FCE7A5B78895}"/>
                  </a:ext>
                </a:extLst>
              </p:cNvPr>
              <p:cNvSpPr/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𝑾</m:t>
                      </m:r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={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}</m:t>
                      </m:r>
                    </m:oMath>
                  </m:oMathPara>
                </a14:m>
                <a:endParaRPr lang="ko-Kore-KR" altLang="en-US" sz="1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328FF9A-C315-4B4F-970F-FCE7A5B78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/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/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/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99E3A02-CDF8-8446-9B69-434B5CABC593}"/>
              </a:ext>
            </a:extLst>
          </p:cNvPr>
          <p:cNvSpPr txBox="1"/>
          <p:nvPr/>
        </p:nvSpPr>
        <p:spPr>
          <a:xfrm>
            <a:off x="5451197" y="1479322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0</a:t>
            </a:r>
          </a:p>
        </p:txBody>
      </p:sp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1F3CD7CB-9956-B04B-A13B-AAE59149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57390"/>
              </p:ext>
            </p:extLst>
          </p:nvPr>
        </p:nvGraphicFramePr>
        <p:xfrm>
          <a:off x="5630528" y="197307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1ABFBD3-F303-3C48-9BDB-B51E01646A88}"/>
              </a:ext>
            </a:extLst>
          </p:cNvPr>
          <p:cNvSpPr/>
          <p:nvPr/>
        </p:nvSpPr>
        <p:spPr>
          <a:xfrm>
            <a:off x="5541595" y="1734064"/>
            <a:ext cx="1461849" cy="693574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/>
              <p:nvPr/>
            </p:nvSpPr>
            <p:spPr>
              <a:xfrm>
                <a:off x="5516726" y="2199416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26" y="2199416"/>
                <a:ext cx="594586" cy="231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/>
              <p:nvPr/>
            </p:nvSpPr>
            <p:spPr>
              <a:xfrm>
                <a:off x="5897057" y="2199416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057" y="2199416"/>
                <a:ext cx="592213" cy="231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/>
              <p:nvPr/>
            </p:nvSpPr>
            <p:spPr>
              <a:xfrm>
                <a:off x="6270983" y="2199416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983" y="2199416"/>
                <a:ext cx="594586" cy="231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5" name="표 4">
            <a:extLst>
              <a:ext uri="{FF2B5EF4-FFF2-40B4-BE49-F238E27FC236}">
                <a16:creationId xmlns:a16="http://schemas.microsoft.com/office/drawing/2014/main" id="{6F8DCA94-A280-9640-8B13-04BBF562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42550"/>
              </p:ext>
            </p:extLst>
          </p:nvPr>
        </p:nvGraphicFramePr>
        <p:xfrm>
          <a:off x="3486574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-37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-164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116" name="표 4">
            <a:extLst>
              <a:ext uri="{FF2B5EF4-FFF2-40B4-BE49-F238E27FC236}">
                <a16:creationId xmlns:a16="http://schemas.microsoft.com/office/drawing/2014/main" id="{C91C26E2-E61D-F944-8C97-2A8FB6E3A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1878"/>
              </p:ext>
            </p:extLst>
          </p:nvPr>
        </p:nvGraphicFramePr>
        <p:xfrm>
          <a:off x="4176330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117" name="표 4">
            <a:extLst>
              <a:ext uri="{FF2B5EF4-FFF2-40B4-BE49-F238E27FC236}">
                <a16:creationId xmlns:a16="http://schemas.microsoft.com/office/drawing/2014/main" id="{2D9A5AAD-80DB-554C-868C-347F41C9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45912"/>
              </p:ext>
            </p:extLst>
          </p:nvPr>
        </p:nvGraphicFramePr>
        <p:xfrm>
          <a:off x="4847142" y="2256908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AD8A4D6-7C51-D148-B445-6EF03B345E13}"/>
              </a:ext>
            </a:extLst>
          </p:cNvPr>
          <p:cNvSpPr/>
          <p:nvPr/>
        </p:nvSpPr>
        <p:spPr>
          <a:xfrm>
            <a:off x="2970807" y="3715745"/>
            <a:ext cx="2352017" cy="206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2.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Lookup Table Construction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820979B-D742-2448-825C-FFCB94057719}"/>
              </a:ext>
            </a:extLst>
          </p:cNvPr>
          <p:cNvSpPr/>
          <p:nvPr/>
        </p:nvSpPr>
        <p:spPr>
          <a:xfrm>
            <a:off x="5352382" y="3716803"/>
            <a:ext cx="3479918" cy="206377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3.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Similarity Computation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모서리가 둥근 직사각형 121">
                <a:extLst>
                  <a:ext uri="{FF2B5EF4-FFF2-40B4-BE49-F238E27FC236}">
                    <a16:creationId xmlns:a16="http://schemas.microsoft.com/office/drawing/2014/main" id="{2EC81F28-8663-2442-8F31-54561B6C0262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36000" bIns="180000" rtlCol="0" anchor="ctr"/>
              <a:lstStyle/>
              <a:p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Each similarity computation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𝑠</m:t>
                    </m:r>
                    <m:d>
                      <m:dPr>
                        <m:ctrl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𝑞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only takes M lookups and M additions</a:t>
                </a:r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22" name="모서리가 둥근 직사각형 121">
                <a:extLst>
                  <a:ext uri="{FF2B5EF4-FFF2-40B4-BE49-F238E27FC236}">
                    <a16:creationId xmlns:a16="http://schemas.microsoft.com/office/drawing/2014/main" id="{2EC81F28-8663-2442-8F31-54561B6C0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11DB3E3-7B18-4F40-93A8-BA42549FDB75}"/>
              </a:ext>
            </a:extLst>
          </p:cNvPr>
          <p:cNvSpPr/>
          <p:nvPr/>
        </p:nvSpPr>
        <p:spPr>
          <a:xfrm>
            <a:off x="311700" y="3718997"/>
            <a:ext cx="2626912" cy="2031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95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1907BFE-5145-CC43-B37A-4195E72FBC6C}"/>
              </a:ext>
            </a:extLst>
          </p:cNvPr>
          <p:cNvSpPr/>
          <p:nvPr/>
        </p:nvSpPr>
        <p:spPr>
          <a:xfrm>
            <a:off x="3110749" y="2045620"/>
            <a:ext cx="2929651" cy="209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5016647-C0C6-7949-A3C0-3736ED99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99" y="2196149"/>
            <a:ext cx="2572512" cy="178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835A45-2198-DC4A-A01F-33F0E890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What is Nearest Neighbor Search (NNS)?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CB4A0-7ED4-BF4C-9B5C-DE870B989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2C58F59-43B9-DD4C-8272-8D7C536EB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7" b="2488"/>
          <a:stretch/>
        </p:blipFill>
        <p:spPr bwMode="auto">
          <a:xfrm>
            <a:off x="94897" y="2045622"/>
            <a:ext cx="2935172" cy="20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BC0EBF-0B2B-6844-9AAC-88A85E13E73A}"/>
              </a:ext>
            </a:extLst>
          </p:cNvPr>
          <p:cNvSpPr/>
          <p:nvPr/>
        </p:nvSpPr>
        <p:spPr>
          <a:xfrm>
            <a:off x="879153" y="1769135"/>
            <a:ext cx="2150916" cy="27648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Recommender System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0E9F253-D724-3F4C-A489-FC731A8D449F}"/>
              </a:ext>
            </a:extLst>
          </p:cNvPr>
          <p:cNvSpPr/>
          <p:nvPr/>
        </p:nvSpPr>
        <p:spPr>
          <a:xfrm>
            <a:off x="3954144" y="1769132"/>
            <a:ext cx="2086256" cy="27648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CTR Prediction Model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30" name="Picture 6" descr="25 Search Engines Other Than Google - Hawkdive.com">
            <a:extLst>
              <a:ext uri="{FF2B5EF4-FFF2-40B4-BE49-F238E27FC236}">
                <a16:creationId xmlns:a16="http://schemas.microsoft.com/office/drawing/2014/main" id="{6506516F-B495-0341-981D-F1F7D7BB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10"/>
          <a:stretch/>
        </p:blipFill>
        <p:spPr bwMode="auto">
          <a:xfrm>
            <a:off x="6121080" y="2045620"/>
            <a:ext cx="2929651" cy="208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BCAFDF4-A689-AD42-8040-0AA7422E8654}"/>
              </a:ext>
            </a:extLst>
          </p:cNvPr>
          <p:cNvSpPr/>
          <p:nvPr/>
        </p:nvSpPr>
        <p:spPr>
          <a:xfrm>
            <a:off x="7553626" y="1769133"/>
            <a:ext cx="1497106" cy="27648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Engine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866501B-DAF9-9047-B929-BD5B80ED011E}"/>
              </a:ext>
            </a:extLst>
          </p:cNvPr>
          <p:cNvSpPr/>
          <p:nvPr/>
        </p:nvSpPr>
        <p:spPr>
          <a:xfrm>
            <a:off x="3435697" y="3913598"/>
            <a:ext cx="2150916" cy="2764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b="1" dirty="0">
                <a:solidFill>
                  <a:schemeClr val="tx1"/>
                </a:solidFill>
              </a:rPr>
              <a:t>Click-Through-Rate</a:t>
            </a:r>
            <a:endParaRPr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3C0B1E7C-6854-BE47-9199-06C0415F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altLang="ko-Kore-KR" dirty="0"/>
              <a:t>Also known as </a:t>
            </a:r>
            <a:r>
              <a:rPr lang="en-US" altLang="ko-Kore-KR" b="1" i="1" dirty="0">
                <a:solidFill>
                  <a:srgbClr val="E54073"/>
                </a:solidFill>
              </a:rPr>
              <a:t>Similarity Search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12C8AFA3-9B1D-E147-8F0D-0FE5471B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t="33684" r="7047" b="35357"/>
          <a:stretch/>
        </p:blipFill>
        <p:spPr bwMode="auto">
          <a:xfrm>
            <a:off x="468923" y="4275892"/>
            <a:ext cx="1175137" cy="26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CED6CA1-F6FB-C044-A5A2-06F38326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462" y="4281828"/>
            <a:ext cx="953203" cy="2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19D4C0-6E59-8947-AF19-999FEE19A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08" y="4285831"/>
            <a:ext cx="959054" cy="357667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CC2AE4D-70A7-F14C-90F3-83D9152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31" y="4329975"/>
            <a:ext cx="925163" cy="1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1645CB5-2FEA-3A4B-9A5C-8C13D5BC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24" y="4216212"/>
            <a:ext cx="1175137" cy="5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80D3ECC-66D6-5849-9996-12523076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25" y="4083246"/>
            <a:ext cx="1638160" cy="60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 animBg="1"/>
      <p:bldP spid="11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모서리가 둥근 직사각형 83">
                <a:extLst>
                  <a:ext uri="{FF2B5EF4-FFF2-40B4-BE49-F238E27FC236}">
                    <a16:creationId xmlns:a16="http://schemas.microsoft.com/office/drawing/2014/main" id="{CBD1FF21-1752-7143-A2D2-8CFEBF1DAB11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36000" bIns="180000" rtlCol="0" anchor="ctr"/>
              <a:lstStyle/>
              <a:p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Each similarity computation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Lato" panose="020F0502020204030203" pitchFamily="34" charset="0"/>
                      </a:rPr>
                      <m:t>𝑠</m:t>
                    </m:r>
                    <m:d>
                      <m:dPr>
                        <m:ctrlP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𝑞</m:t>
                        </m:r>
                        <m:r>
                          <a:rPr kumimoji="1" lang="en-US" altLang="ko-Kore-KR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cs typeface="Lato" panose="020F050202020403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only takes M lookups and M additions</a:t>
                </a:r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84" name="모서리가 둥근 직사각형 83">
                <a:extLst>
                  <a:ext uri="{FF2B5EF4-FFF2-40B4-BE49-F238E27FC236}">
                    <a16:creationId xmlns:a16="http://schemas.microsoft.com/office/drawing/2014/main" id="{CBD1FF21-1752-7143-A2D2-8CFEBF1DA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C58F49-CE13-C84C-AC56-6FFD5A495C9A}"/>
              </a:ext>
            </a:extLst>
          </p:cNvPr>
          <p:cNvSpPr/>
          <p:nvPr/>
        </p:nvSpPr>
        <p:spPr>
          <a:xfrm>
            <a:off x="7248039" y="1893570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CADBE7F-E055-8A40-84E1-29643AA8FB20}"/>
              </a:ext>
            </a:extLst>
          </p:cNvPr>
          <p:cNvSpPr/>
          <p:nvPr/>
        </p:nvSpPr>
        <p:spPr>
          <a:xfrm>
            <a:off x="7787065" y="1888892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02088E-2FEA-7648-8946-B73A29F50F21}"/>
              </a:ext>
            </a:extLst>
          </p:cNvPr>
          <p:cNvSpPr/>
          <p:nvPr/>
        </p:nvSpPr>
        <p:spPr>
          <a:xfrm>
            <a:off x="8326091" y="1888892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4DC57B35-C06F-A749-A8BB-B7A71CE40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36615"/>
              </p:ext>
            </p:extLst>
          </p:nvPr>
        </p:nvGraphicFramePr>
        <p:xfrm>
          <a:off x="5716940" y="187141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2BC481F3-A33A-2C4B-915B-7DCCAEF3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450277"/>
              </p:ext>
            </p:extLst>
          </p:nvPr>
        </p:nvGraphicFramePr>
        <p:xfrm>
          <a:off x="5716940" y="252172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7F94193C-56DC-FC42-A8DE-51C5A6B3F9CD}"/>
              </a:ext>
            </a:extLst>
          </p:cNvPr>
          <p:cNvGraphicFramePr>
            <a:graphicFrameLocks noGrp="1"/>
          </p:cNvGraphicFramePr>
          <p:nvPr/>
        </p:nvGraphicFramePr>
        <p:xfrm>
          <a:off x="4026215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BA8FD6F-E25E-D04A-950E-490AB3A0E67D}"/>
              </a:ext>
            </a:extLst>
          </p:cNvPr>
          <p:cNvGraphicFramePr>
            <a:graphicFrameLocks noGrp="1"/>
          </p:cNvGraphicFramePr>
          <p:nvPr/>
        </p:nvGraphicFramePr>
        <p:xfrm>
          <a:off x="4696949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C877ECA-C028-1748-B736-B9DAAEE014C5}"/>
              </a:ext>
            </a:extLst>
          </p:cNvPr>
          <p:cNvGraphicFramePr>
            <a:graphicFrameLocks noGrp="1"/>
          </p:cNvGraphicFramePr>
          <p:nvPr/>
        </p:nvGraphicFramePr>
        <p:xfrm>
          <a:off x="3358251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latinLnBrk="1">
                  <a:buClrTx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4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862074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862074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17791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17791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88175"/>
              </p:ext>
            </p:extLst>
          </p:nvPr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rgbClr val="E54073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9D87F83-F003-DA46-968A-8371E0653D2F}"/>
              </a:ext>
            </a:extLst>
          </p:cNvPr>
          <p:cNvSpPr txBox="1"/>
          <p:nvPr/>
        </p:nvSpPr>
        <p:spPr>
          <a:xfrm>
            <a:off x="4961066" y="1552834"/>
            <a:ext cx="311883" cy="15388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M=3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31" name="꺾인 연결선[E] 54">
            <a:extLst>
              <a:ext uri="{FF2B5EF4-FFF2-40B4-BE49-F238E27FC236}">
                <a16:creationId xmlns:a16="http://schemas.microsoft.com/office/drawing/2014/main" id="{585579CB-F4C1-A748-B916-00ADC8AE4FA7}"/>
              </a:ext>
            </a:extLst>
          </p:cNvPr>
          <p:cNvCxnSpPr>
            <a:cxnSpLocks/>
            <a:stCxn id="253" idx="3"/>
            <a:endCxn id="35" idx="2"/>
          </p:cNvCxnSpPr>
          <p:nvPr/>
        </p:nvCxnSpPr>
        <p:spPr>
          <a:xfrm>
            <a:off x="2629374" y="1893512"/>
            <a:ext cx="3328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꺾인 연결선[E] 258">
            <a:extLst>
              <a:ext uri="{FF2B5EF4-FFF2-40B4-BE49-F238E27FC236}">
                <a16:creationId xmlns:a16="http://schemas.microsoft.com/office/drawing/2014/main" id="{505B9050-C0D6-1D49-8101-A0610DA1BBB0}"/>
              </a:ext>
            </a:extLst>
          </p:cNvPr>
          <p:cNvCxnSpPr>
            <a:cxnSpLocks/>
            <a:stCxn id="35" idx="6"/>
            <a:endCxn id="29" idx="1"/>
          </p:cNvCxnSpPr>
          <p:nvPr/>
        </p:nvCxnSpPr>
        <p:spPr>
          <a:xfrm flipV="1">
            <a:off x="3133339" y="1891719"/>
            <a:ext cx="224912" cy="17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F32FF0-D2D0-1F45-8DD7-D83BCC7051B6}"/>
              </a:ext>
            </a:extLst>
          </p:cNvPr>
          <p:cNvGrpSpPr>
            <a:grpSpLocks noChangeAspect="1"/>
          </p:cNvGrpSpPr>
          <p:nvPr/>
        </p:nvGrpSpPr>
        <p:grpSpPr>
          <a:xfrm>
            <a:off x="2962261" y="1807973"/>
            <a:ext cx="171078" cy="171078"/>
            <a:chOff x="6612198" y="2629843"/>
            <a:chExt cx="236891" cy="2368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D3DC1D-B5FE-E641-9095-AE393B8E7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2198" y="2629843"/>
              <a:ext cx="236891" cy="23689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7" name="꺾인 연결선[E] 258">
              <a:extLst>
                <a:ext uri="{FF2B5EF4-FFF2-40B4-BE49-F238E27FC236}">
                  <a16:creationId xmlns:a16="http://schemas.microsoft.com/office/drawing/2014/main" id="{87B35C1A-1109-034D-AD8F-BE39EE2DF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693" y="2745806"/>
              <a:ext cx="127901" cy="1327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/>
            </a:ln>
            <a:effectLst/>
          </p:spPr>
        </p:cxn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58ED6B4-CD96-794C-86B3-D84A6F7E6381}"/>
              </a:ext>
            </a:extLst>
          </p:cNvPr>
          <p:cNvCxnSpPr>
            <a:cxnSpLocks/>
            <a:stCxn id="14" idx="3"/>
            <a:endCxn id="35" idx="4"/>
          </p:cNvCxnSpPr>
          <p:nvPr/>
        </p:nvCxnSpPr>
        <p:spPr>
          <a:xfrm flipV="1">
            <a:off x="2628729" y="1979051"/>
            <a:ext cx="419071" cy="520638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/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blipFill>
                <a:blip r:embed="rId7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/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/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/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kern="12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99E3A02-CDF8-8446-9B69-434B5CABC593}"/>
              </a:ext>
            </a:extLst>
          </p:cNvPr>
          <p:cNvSpPr txBox="1"/>
          <p:nvPr/>
        </p:nvSpPr>
        <p:spPr>
          <a:xfrm>
            <a:off x="5451197" y="1487868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AAB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 0</a:t>
            </a:r>
          </a:p>
        </p:txBody>
      </p:sp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1F3CD7CB-9956-B04B-A13B-AAE59149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10673"/>
              </p:ext>
            </p:extLst>
          </p:nvPr>
        </p:nvGraphicFramePr>
        <p:xfrm>
          <a:off x="5716940" y="317202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1ABFBD3-F303-3C48-9BDB-B51E01646A88}"/>
              </a:ext>
            </a:extLst>
          </p:cNvPr>
          <p:cNvSpPr/>
          <p:nvPr/>
        </p:nvSpPr>
        <p:spPr>
          <a:xfrm>
            <a:off x="5541595" y="1734063"/>
            <a:ext cx="1461849" cy="1917236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/>
              <p:nvPr/>
            </p:nvSpPr>
            <p:spPr>
              <a:xfrm>
                <a:off x="5603138" y="3398371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38" y="3398371"/>
                <a:ext cx="594586" cy="231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/>
              <p:nvPr/>
            </p:nvSpPr>
            <p:spPr>
              <a:xfrm>
                <a:off x="5983469" y="3398371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469" y="3398371"/>
                <a:ext cx="592213" cy="231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/>
              <p:nvPr/>
            </p:nvSpPr>
            <p:spPr>
              <a:xfrm>
                <a:off x="6357395" y="3398371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dPr>
                        <m:e>
                          <m:r>
                            <a:rPr kumimoji="1" lang="en-US" altLang="ko-Kore-KR" sz="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Lato" panose="020F0502020204030203" pitchFamily="34" charset="0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ore-KR" altLang="en-US" sz="800" dirty="0"/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95" y="3398371"/>
                <a:ext cx="594586" cy="231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D7F12A-C7B3-BF4A-8D9B-5C56464D5E87}"/>
              </a:ext>
            </a:extLst>
          </p:cNvPr>
          <p:cNvSpPr/>
          <p:nvPr/>
        </p:nvSpPr>
        <p:spPr>
          <a:xfrm>
            <a:off x="3497111" y="2553067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CA8CB5-71C2-D543-81CC-14EADA622E2F}"/>
              </a:ext>
            </a:extLst>
          </p:cNvPr>
          <p:cNvSpPr/>
          <p:nvPr/>
        </p:nvSpPr>
        <p:spPr>
          <a:xfrm>
            <a:off x="4182935" y="2836847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2A528B-3E74-8046-AACB-8CCA956B05AD}"/>
              </a:ext>
            </a:extLst>
          </p:cNvPr>
          <p:cNvSpPr/>
          <p:nvPr/>
        </p:nvSpPr>
        <p:spPr>
          <a:xfrm>
            <a:off x="4817066" y="2557250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68AA25-C3F0-DC44-9DE3-A79B449D6A10}"/>
              </a:ext>
            </a:extLst>
          </p:cNvPr>
          <p:cNvSpPr/>
          <p:nvPr/>
        </p:nvSpPr>
        <p:spPr>
          <a:xfrm>
            <a:off x="7248039" y="2573869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E84453-E03F-A849-BFBD-384C15683429}"/>
              </a:ext>
            </a:extLst>
          </p:cNvPr>
          <p:cNvSpPr/>
          <p:nvPr/>
        </p:nvSpPr>
        <p:spPr>
          <a:xfrm>
            <a:off x="3496335" y="3126383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CACAF6-7D95-CF4E-AE0F-1041A287817B}"/>
              </a:ext>
            </a:extLst>
          </p:cNvPr>
          <p:cNvSpPr/>
          <p:nvPr/>
        </p:nvSpPr>
        <p:spPr>
          <a:xfrm>
            <a:off x="7787065" y="2568230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C5DFFE-9E64-CD4B-A9F8-D7DBAA0F3E3E}"/>
              </a:ext>
            </a:extLst>
          </p:cNvPr>
          <p:cNvSpPr/>
          <p:nvPr/>
        </p:nvSpPr>
        <p:spPr>
          <a:xfrm>
            <a:off x="4182935" y="3129655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C35BD4-5AE9-D549-BB78-59D4DBBB2BA6}"/>
              </a:ext>
            </a:extLst>
          </p:cNvPr>
          <p:cNvSpPr/>
          <p:nvPr/>
        </p:nvSpPr>
        <p:spPr>
          <a:xfrm>
            <a:off x="8330124" y="2568230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17AA22B-EA9E-7A45-A13A-BA15AF6FEAE2}"/>
              </a:ext>
            </a:extLst>
          </p:cNvPr>
          <p:cNvSpPr/>
          <p:nvPr/>
        </p:nvSpPr>
        <p:spPr>
          <a:xfrm>
            <a:off x="4818547" y="2849384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FF2F0F-E504-004A-AEED-8F4AEDD67FB7}"/>
              </a:ext>
            </a:extLst>
          </p:cNvPr>
          <p:cNvSpPr/>
          <p:nvPr/>
        </p:nvSpPr>
        <p:spPr>
          <a:xfrm>
            <a:off x="3496335" y="2268497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B64D077-F8E4-0443-BDBC-2AA6643A6D16}"/>
              </a:ext>
            </a:extLst>
          </p:cNvPr>
          <p:cNvSpPr/>
          <p:nvPr/>
        </p:nvSpPr>
        <p:spPr>
          <a:xfrm>
            <a:off x="7248039" y="3197833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4BCFF0-B8BF-7D4A-AA23-3FC2E11E2580}"/>
              </a:ext>
            </a:extLst>
          </p:cNvPr>
          <p:cNvSpPr/>
          <p:nvPr/>
        </p:nvSpPr>
        <p:spPr>
          <a:xfrm>
            <a:off x="7792988" y="3197833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8DC0FC4-3B9C-3342-A36F-E8C8BA8A29FA}"/>
              </a:ext>
            </a:extLst>
          </p:cNvPr>
          <p:cNvSpPr/>
          <p:nvPr/>
        </p:nvSpPr>
        <p:spPr>
          <a:xfrm>
            <a:off x="4182935" y="2548960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1528D5A-431C-E649-8449-A92340677E8E}"/>
              </a:ext>
            </a:extLst>
          </p:cNvPr>
          <p:cNvSpPr/>
          <p:nvPr/>
        </p:nvSpPr>
        <p:spPr>
          <a:xfrm>
            <a:off x="8326091" y="3196884"/>
            <a:ext cx="383868" cy="224630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DABFDB-BE0A-AB4F-A53E-DF3E5E6FABA6}"/>
              </a:ext>
            </a:extLst>
          </p:cNvPr>
          <p:cNvSpPr/>
          <p:nvPr/>
        </p:nvSpPr>
        <p:spPr>
          <a:xfrm>
            <a:off x="4817066" y="3126233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088B34D-6A43-EF4C-8E00-EE0060B6FD4E}"/>
                  </a:ext>
                </a:extLst>
              </p:cNvPr>
              <p:cNvSpPr/>
              <p:nvPr/>
            </p:nvSpPr>
            <p:spPr>
              <a:xfrm>
                <a:off x="7122313" y="1643213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=0−128−113=−241</m:t>
                      </m:r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088B34D-6A43-EF4C-8E00-EE0060B6F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1643213"/>
                <a:ext cx="1922087" cy="678185"/>
              </a:xfrm>
              <a:prstGeom prst="rect">
                <a:avLst/>
              </a:prstGeom>
              <a:blipFill>
                <a:blip r:embed="rId14"/>
                <a:stretch>
                  <a:fillRect l="-1961" b="-185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E68A120-1908-7941-84A5-F8F00884DF72}"/>
                  </a:ext>
                </a:extLst>
              </p:cNvPr>
              <p:cNvSpPr/>
              <p:nvPr/>
            </p:nvSpPr>
            <p:spPr>
              <a:xfrm>
                <a:off x="7122313" y="2321315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=−164−45−1=−211</m:t>
                      </m:r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E68A120-1908-7941-84A5-F8F00884D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2321315"/>
                <a:ext cx="1922087" cy="678185"/>
              </a:xfrm>
              <a:prstGeom prst="rect">
                <a:avLst/>
              </a:prstGeom>
              <a:blipFill>
                <a:blip r:embed="rId15"/>
                <a:stretch>
                  <a:fillRect l="-196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9F02531-21FE-1246-9468-0A893B80815A}"/>
                  </a:ext>
                </a:extLst>
              </p:cNvPr>
              <p:cNvSpPr/>
              <p:nvPr/>
            </p:nvSpPr>
            <p:spPr>
              <a:xfrm>
                <a:off x="7122313" y="2951468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just" defTabSz="91440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=−20−9−10=−39</m:t>
                      </m:r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9F02531-21FE-1246-9468-0A893B808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2951468"/>
                <a:ext cx="1922087" cy="678185"/>
              </a:xfrm>
              <a:prstGeom prst="rect">
                <a:avLst/>
              </a:prstGeom>
              <a:blipFill>
                <a:blip r:embed="rId16"/>
                <a:stretch>
                  <a:fillRect l="-1961" b="-185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A0FA306E-1B13-294D-9BA4-AB3D0EE57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33297"/>
              </p:ext>
            </p:extLst>
          </p:nvPr>
        </p:nvGraphicFramePr>
        <p:xfrm>
          <a:off x="3497110" y="2267191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-37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-164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38CD8A4A-05C5-8B43-B02F-4D45888E0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44428"/>
              </p:ext>
            </p:extLst>
          </p:nvPr>
        </p:nvGraphicFramePr>
        <p:xfrm>
          <a:off x="4182935" y="2265399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47" name="표 4">
            <a:extLst>
              <a:ext uri="{FF2B5EF4-FFF2-40B4-BE49-F238E27FC236}">
                <a16:creationId xmlns:a16="http://schemas.microsoft.com/office/drawing/2014/main" id="{6C78DA1C-367B-0B48-A30E-E89282E2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89082"/>
              </p:ext>
            </p:extLst>
          </p:nvPr>
        </p:nvGraphicFramePr>
        <p:xfrm>
          <a:off x="4817066" y="2267191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F8EF065-9E24-AF48-9B23-550C79279ED5}"/>
                  </a:ext>
                </a:extLst>
              </p:cNvPr>
              <p:cNvSpPr/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𝑾</m:t>
                      </m:r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={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}</m:t>
                      </m:r>
                    </m:oMath>
                  </m:oMathPara>
                </a14:m>
                <a:endParaRPr lang="ko-Kore-KR" altLang="en-US" sz="1000" dirty="0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F8EF065-9E24-AF48-9B23-550C79279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  <a:blipFill>
                <a:blip r:embed="rId1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238CFD82-4749-5144-A000-07DDE7712DB2}"/>
              </a:ext>
            </a:extLst>
          </p:cNvPr>
          <p:cNvSpPr/>
          <p:nvPr/>
        </p:nvSpPr>
        <p:spPr>
          <a:xfrm>
            <a:off x="417916" y="1171861"/>
            <a:ext cx="5598323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217040C-A650-7742-B02C-03E2AC78101D}"/>
              </a:ext>
            </a:extLst>
          </p:cNvPr>
          <p:cNvSpPr/>
          <p:nvPr/>
        </p:nvSpPr>
        <p:spPr>
          <a:xfrm>
            <a:off x="2970807" y="3715745"/>
            <a:ext cx="2352017" cy="206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2.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Lookup Table Construction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A87E19-5043-0742-9C34-A6845CE72032}"/>
              </a:ext>
            </a:extLst>
          </p:cNvPr>
          <p:cNvSpPr/>
          <p:nvPr/>
        </p:nvSpPr>
        <p:spPr>
          <a:xfrm>
            <a:off x="5352382" y="3716803"/>
            <a:ext cx="3479918" cy="206377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3.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Similarity Computation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FF39517-64DD-2349-8451-8767CF5FC7B0}"/>
              </a:ext>
            </a:extLst>
          </p:cNvPr>
          <p:cNvSpPr/>
          <p:nvPr/>
        </p:nvSpPr>
        <p:spPr>
          <a:xfrm>
            <a:off x="311700" y="3718997"/>
            <a:ext cx="2626912" cy="2031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718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3" grpId="0" animBg="1"/>
      <p:bldP spid="53" grpId="1" animBg="1"/>
      <p:bldP spid="55" grpId="0" animBg="1"/>
      <p:bldP spid="55" grpId="1" animBg="1"/>
      <p:bldP spid="48" grpId="0" animBg="1"/>
      <p:bldP spid="48" grpId="1" animBg="1"/>
      <p:bldP spid="52" grpId="0" animBg="1"/>
      <p:bldP spid="52" grpId="1" animBg="1"/>
      <p:bldP spid="54" grpId="0" animBg="1"/>
      <p:bldP spid="54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46" grpId="0"/>
      <p:bldP spid="59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표 4">
            <a:extLst>
              <a:ext uri="{FF2B5EF4-FFF2-40B4-BE49-F238E27FC236}">
                <a16:creationId xmlns:a16="http://schemas.microsoft.com/office/drawing/2014/main" id="{8792BA95-2F8A-4C48-9659-2B5E8DE8B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90253"/>
              </p:ext>
            </p:extLst>
          </p:nvPr>
        </p:nvGraphicFramePr>
        <p:xfrm>
          <a:off x="3486574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-8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-65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-128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77" name="표 4">
            <a:extLst>
              <a:ext uri="{FF2B5EF4-FFF2-40B4-BE49-F238E27FC236}">
                <a16:creationId xmlns:a16="http://schemas.microsoft.com/office/drawing/2014/main" id="{1C031288-C048-4049-B0E0-8A2933373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92164"/>
              </p:ext>
            </p:extLst>
          </p:nvPr>
        </p:nvGraphicFramePr>
        <p:xfrm>
          <a:off x="4176330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2137DE80-32C1-814A-969F-0C14506AB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78096"/>
              </p:ext>
            </p:extLst>
          </p:nvPr>
        </p:nvGraphicFramePr>
        <p:xfrm>
          <a:off x="4847142" y="2256908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6058899F-87EF-A641-AE8C-EEAEC9377911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36000" bIns="180000" rtlCol="0" anchor="ctr"/>
              <a:lstStyle/>
              <a:p>
                <a:r>
                  <a:rPr kumimoji="1" lang="en-US" altLang="ko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Step 2-3 is repeated for all vectors in the selected clusters </a:t>
                </a:r>
                <a14:m>
                  <m:oMath xmlns:m="http://schemas.openxmlformats.org/officeDocument/2006/math"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rgbClr val="E54073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rgbClr val="E5407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rgbClr val="E5407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 </a:t>
                </a:r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6058899F-87EF-A641-AE8C-EEAEC9377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4DC57B35-C06F-A749-A8BB-B7A71CE40B8A}"/>
              </a:ext>
            </a:extLst>
          </p:cNvPr>
          <p:cNvGraphicFramePr>
            <a:graphicFrameLocks noGrp="1"/>
          </p:cNvGraphicFramePr>
          <p:nvPr/>
        </p:nvGraphicFramePr>
        <p:xfrm>
          <a:off x="5716940" y="187141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2BC481F3-A33A-2C4B-915B-7DCCAEF352BB}"/>
              </a:ext>
            </a:extLst>
          </p:cNvPr>
          <p:cNvGraphicFramePr>
            <a:graphicFrameLocks noGrp="1"/>
          </p:cNvGraphicFramePr>
          <p:nvPr/>
        </p:nvGraphicFramePr>
        <p:xfrm>
          <a:off x="5716940" y="252172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7F94193C-56DC-FC42-A8DE-51C5A6B3F9CD}"/>
              </a:ext>
            </a:extLst>
          </p:cNvPr>
          <p:cNvGraphicFramePr>
            <a:graphicFrameLocks noGrp="1"/>
          </p:cNvGraphicFramePr>
          <p:nvPr/>
        </p:nvGraphicFramePr>
        <p:xfrm>
          <a:off x="4026215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BA8FD6F-E25E-D04A-950E-490AB3A0E67D}"/>
              </a:ext>
            </a:extLst>
          </p:cNvPr>
          <p:cNvGraphicFramePr>
            <a:graphicFrameLocks noGrp="1"/>
          </p:cNvGraphicFramePr>
          <p:nvPr/>
        </p:nvGraphicFramePr>
        <p:xfrm>
          <a:off x="4696949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C877ECA-C028-1748-B736-B9DAAEE014C5}"/>
              </a:ext>
            </a:extLst>
          </p:cNvPr>
          <p:cNvGraphicFramePr>
            <a:graphicFrameLocks noGrp="1"/>
          </p:cNvGraphicFramePr>
          <p:nvPr/>
        </p:nvGraphicFramePr>
        <p:xfrm>
          <a:off x="3358251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>
                            <a:lumMod val="6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4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  <a:sym typeface="Arial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/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9D87F83-F003-DA46-968A-8371E0653D2F}"/>
              </a:ext>
            </a:extLst>
          </p:cNvPr>
          <p:cNvSpPr txBox="1"/>
          <p:nvPr/>
        </p:nvSpPr>
        <p:spPr>
          <a:xfrm>
            <a:off x="4961066" y="1552834"/>
            <a:ext cx="311883" cy="15388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M=3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  <a:sym typeface="Arial"/>
            </a:endParaRPr>
          </a:p>
        </p:txBody>
      </p:sp>
      <p:cxnSp>
        <p:nvCxnSpPr>
          <p:cNvPr id="31" name="꺾인 연결선[E] 54">
            <a:extLst>
              <a:ext uri="{FF2B5EF4-FFF2-40B4-BE49-F238E27FC236}">
                <a16:creationId xmlns:a16="http://schemas.microsoft.com/office/drawing/2014/main" id="{585579CB-F4C1-A748-B916-00ADC8AE4FA7}"/>
              </a:ext>
            </a:extLst>
          </p:cNvPr>
          <p:cNvCxnSpPr>
            <a:cxnSpLocks/>
            <a:stCxn id="253" idx="3"/>
            <a:endCxn id="35" idx="2"/>
          </p:cNvCxnSpPr>
          <p:nvPr/>
        </p:nvCxnSpPr>
        <p:spPr>
          <a:xfrm>
            <a:off x="2629374" y="1893512"/>
            <a:ext cx="3328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꺾인 연결선[E] 258">
            <a:extLst>
              <a:ext uri="{FF2B5EF4-FFF2-40B4-BE49-F238E27FC236}">
                <a16:creationId xmlns:a16="http://schemas.microsoft.com/office/drawing/2014/main" id="{505B9050-C0D6-1D49-8101-A0610DA1BBB0}"/>
              </a:ext>
            </a:extLst>
          </p:cNvPr>
          <p:cNvCxnSpPr>
            <a:cxnSpLocks/>
            <a:stCxn id="35" idx="6"/>
            <a:endCxn id="29" idx="1"/>
          </p:cNvCxnSpPr>
          <p:nvPr/>
        </p:nvCxnSpPr>
        <p:spPr>
          <a:xfrm flipV="1">
            <a:off x="3133339" y="1891719"/>
            <a:ext cx="224912" cy="17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F32FF0-D2D0-1F45-8DD7-D83BCC7051B6}"/>
              </a:ext>
            </a:extLst>
          </p:cNvPr>
          <p:cNvGrpSpPr>
            <a:grpSpLocks noChangeAspect="1"/>
          </p:cNvGrpSpPr>
          <p:nvPr/>
        </p:nvGrpSpPr>
        <p:grpSpPr>
          <a:xfrm>
            <a:off x="2962261" y="1807973"/>
            <a:ext cx="171078" cy="171078"/>
            <a:chOff x="6612198" y="2629843"/>
            <a:chExt cx="236891" cy="2368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D3DC1D-B5FE-E641-9095-AE393B8E7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2198" y="2629843"/>
              <a:ext cx="236891" cy="23689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endParaRPr>
            </a:p>
          </p:txBody>
        </p:sp>
        <p:cxnSp>
          <p:nvCxnSpPr>
            <p:cNvPr id="37" name="꺾인 연결선[E] 258">
              <a:extLst>
                <a:ext uri="{FF2B5EF4-FFF2-40B4-BE49-F238E27FC236}">
                  <a16:creationId xmlns:a16="http://schemas.microsoft.com/office/drawing/2014/main" id="{87B35C1A-1109-034D-AD8F-BE39EE2DF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693" y="2745806"/>
              <a:ext cx="127901" cy="1327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/>
            </a:ln>
            <a:effectLst/>
          </p:spPr>
        </p:cxnSp>
      </p:grp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58ED6B4-CD96-794C-86B3-D84A6F7E6381}"/>
              </a:ext>
            </a:extLst>
          </p:cNvPr>
          <p:cNvCxnSpPr>
            <a:cxnSpLocks/>
            <a:stCxn id="83" idx="3"/>
            <a:endCxn id="35" idx="4"/>
          </p:cNvCxnSpPr>
          <p:nvPr/>
        </p:nvCxnSpPr>
        <p:spPr>
          <a:xfrm flipV="1">
            <a:off x="2628729" y="1979051"/>
            <a:ext cx="419071" cy="1097038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/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>
                              <a:lumMod val="6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𝑞</m:t>
                      </m:r>
                      <m:r>
                        <a:rPr kumimoji="0" lang="en-US" altLang="ko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>
                              <a:lumMod val="6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p>
                        <m:sSupPr>
                          <m:ctrlP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blipFill>
                <a:blip r:embed="rId7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/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/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/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499E3A02-CDF8-8446-9B69-434B5CABC593}"/>
              </a:ext>
            </a:extLst>
          </p:cNvPr>
          <p:cNvSpPr txBox="1"/>
          <p:nvPr/>
        </p:nvSpPr>
        <p:spPr>
          <a:xfrm>
            <a:off x="5451197" y="1487868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1" i="0" u="none" strike="noStrike" kern="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Cluster 2</a:t>
            </a:r>
          </a:p>
        </p:txBody>
      </p:sp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1F3CD7CB-9956-B04B-A13B-AAE59149DC96}"/>
              </a:ext>
            </a:extLst>
          </p:cNvPr>
          <p:cNvGraphicFramePr>
            <a:graphicFrameLocks noGrp="1"/>
          </p:cNvGraphicFramePr>
          <p:nvPr/>
        </p:nvGraphicFramePr>
        <p:xfrm>
          <a:off x="5716940" y="3172025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1ABFBD3-F303-3C48-9BDB-B51E01646A88}"/>
              </a:ext>
            </a:extLst>
          </p:cNvPr>
          <p:cNvSpPr/>
          <p:nvPr/>
        </p:nvSpPr>
        <p:spPr>
          <a:xfrm>
            <a:off x="5541595" y="1734063"/>
            <a:ext cx="1461849" cy="1917236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/>
              <p:nvPr/>
            </p:nvSpPr>
            <p:spPr>
              <a:xfrm>
                <a:off x="5603138" y="3398371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ko-Kore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E5E2D77-E5EC-E94A-9B1C-86343F17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38" y="3398371"/>
                <a:ext cx="594586" cy="231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/>
              <p:nvPr/>
            </p:nvSpPr>
            <p:spPr>
              <a:xfrm>
                <a:off x="5983469" y="3398371"/>
                <a:ext cx="592213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ko-Kore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B51767-7524-C44C-B55E-C5D2DCF6F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469" y="3398371"/>
                <a:ext cx="592213" cy="231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/>
              <p:nvPr/>
            </p:nvSpPr>
            <p:spPr>
              <a:xfrm>
                <a:off x="6357395" y="3398371"/>
                <a:ext cx="594586" cy="231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ore-KR" sz="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ore-KR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ato" panose="020F0502020204030203" pitchFamily="34" charset="0"/>
                              <a:sym typeface="Arial"/>
                            </a:rPr>
                            <m:t>𝑟</m:t>
                          </m:r>
                          <m:d>
                            <m:dPr>
                              <m:ctrlP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Lato" panose="020F0502020204030203" pitchFamily="34" charset="0"/>
                                  <a:sym typeface="Arial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ko-Kore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30A7EF-BADC-CD48-9947-28098777E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95" y="3398371"/>
                <a:ext cx="594586" cy="231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D63C15A-2C35-6D42-B176-18F5540472BC}"/>
              </a:ext>
            </a:extLst>
          </p:cNvPr>
          <p:cNvSpPr/>
          <p:nvPr/>
        </p:nvSpPr>
        <p:spPr>
          <a:xfrm>
            <a:off x="5352382" y="3716803"/>
            <a:ext cx="3479918" cy="206377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3.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Similarity Computation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088B34D-6A43-EF4C-8E00-EE0060B6FD4E}"/>
                  </a:ext>
                </a:extLst>
              </p:cNvPr>
              <p:cNvSpPr/>
              <p:nvPr/>
            </p:nvSpPr>
            <p:spPr>
              <a:xfrm>
                <a:off x="7122313" y="1643213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3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=−128−113−1</m:t>
                    </m:r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/>
                    <a:sym typeface="Arial"/>
                  </a:rPr>
                  <a:t>=-242</a:t>
                </a: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088B34D-6A43-EF4C-8E00-EE0060B6F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1643213"/>
                <a:ext cx="1922087" cy="678185"/>
              </a:xfrm>
              <a:prstGeom prst="rect">
                <a:avLst/>
              </a:prstGeom>
              <a:blipFill>
                <a:blip r:embed="rId14"/>
                <a:stretch>
                  <a:fillRect l="-1961" b="-14815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E68A120-1908-7941-84A5-F8F00884DF72}"/>
                  </a:ext>
                </a:extLst>
              </p:cNvPr>
              <p:cNvSpPr/>
              <p:nvPr/>
            </p:nvSpPr>
            <p:spPr>
              <a:xfrm>
                <a:off x="7122313" y="2321315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3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=−4−40−1=−</m:t>
                    </m:r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/>
                    <a:sym typeface="Arial"/>
                  </a:rPr>
                  <a:t>45</a:t>
                </a: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E68A120-1908-7941-84A5-F8F00884D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2321315"/>
                <a:ext cx="1922087" cy="678185"/>
              </a:xfrm>
              <a:prstGeom prst="rect">
                <a:avLst/>
              </a:prstGeom>
              <a:blipFill>
                <a:blip r:embed="rId15"/>
                <a:stretch>
                  <a:fillRect l="-1961" b="-12727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9F02531-21FE-1246-9468-0A893B80815A}"/>
                  </a:ext>
                </a:extLst>
              </p:cNvPr>
              <p:cNvSpPr/>
              <p:nvPr/>
            </p:nvSpPr>
            <p:spPr>
              <a:xfrm>
                <a:off x="7122313" y="2951468"/>
                <a:ext cx="1922087" cy="6781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𝐿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𝑞</m:t>
                          </m:r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0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1</m:t>
                          </m:r>
                        </m:e>
                      </m:d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34" charset="-127"/>
                  <a:cs typeface="Arial"/>
                  <a:sym typeface="Arial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=−8−10−113=−131</m:t>
                      </m:r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9F02531-21FE-1246-9468-0A893B808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13" y="2951468"/>
                <a:ext cx="1922087" cy="678185"/>
              </a:xfrm>
              <a:prstGeom prst="rect">
                <a:avLst/>
              </a:prstGeom>
              <a:blipFill>
                <a:blip r:embed="rId16"/>
                <a:stretch>
                  <a:fillRect l="-1961" b="-185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817F5223-8AC3-F04E-A6D1-757C7D4B0FAB}"/>
              </a:ext>
            </a:extLst>
          </p:cNvPr>
          <p:cNvGraphicFramePr>
            <a:graphicFrameLocks noGrp="1"/>
          </p:cNvGraphicFramePr>
          <p:nvPr/>
        </p:nvGraphicFramePr>
        <p:xfrm>
          <a:off x="900729" y="29320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42801394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11563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589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6656266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398627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0560367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18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974C93D-52F7-F84B-AE74-E895EE342295}"/>
                  </a:ext>
                </a:extLst>
              </p:cNvPr>
              <p:cNvSpPr/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𝑾</m:t>
                      </m:r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={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}</m:t>
                      </m:r>
                    </m:oMath>
                  </m:oMathPara>
                </a14:m>
                <a:endParaRPr lang="ko-Kore-KR" altLang="en-US" sz="1000" dirty="0"/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974C93D-52F7-F84B-AE74-E895EE342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  <a:blipFill>
                <a:blip r:embed="rId1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FDB86948-26AA-8B44-B301-F8CC2CBEB716}"/>
              </a:ext>
            </a:extLst>
          </p:cNvPr>
          <p:cNvSpPr/>
          <p:nvPr/>
        </p:nvSpPr>
        <p:spPr>
          <a:xfrm>
            <a:off x="417916" y="1171861"/>
            <a:ext cx="5598323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9C9391-4E86-EA46-84EE-CF711C854DA2}"/>
              </a:ext>
            </a:extLst>
          </p:cNvPr>
          <p:cNvSpPr/>
          <p:nvPr/>
        </p:nvSpPr>
        <p:spPr>
          <a:xfrm>
            <a:off x="2970807" y="3715745"/>
            <a:ext cx="2352017" cy="206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2.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Lookup Table Construction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5AC2B71-D4F5-8C4B-BDDF-555DDCFEC7AC}"/>
              </a:ext>
            </a:extLst>
          </p:cNvPr>
          <p:cNvSpPr/>
          <p:nvPr/>
        </p:nvSpPr>
        <p:spPr>
          <a:xfrm>
            <a:off x="311700" y="3718997"/>
            <a:ext cx="2626912" cy="2031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5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4DC57B35-C06F-A749-A8BB-B7A71CE40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38289"/>
              </p:ext>
            </p:extLst>
          </p:nvPr>
        </p:nvGraphicFramePr>
        <p:xfrm>
          <a:off x="5631480" y="270891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2BC481F3-A33A-2C4B-915B-7DCCAEF3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89309"/>
              </p:ext>
            </p:extLst>
          </p:nvPr>
        </p:nvGraphicFramePr>
        <p:xfrm>
          <a:off x="5631480" y="301738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7F94193C-56DC-FC42-A8DE-51C5A6B3F9CD}"/>
              </a:ext>
            </a:extLst>
          </p:cNvPr>
          <p:cNvGraphicFramePr>
            <a:graphicFrameLocks noGrp="1"/>
          </p:cNvGraphicFramePr>
          <p:nvPr/>
        </p:nvGraphicFramePr>
        <p:xfrm>
          <a:off x="4026215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1BA8FD6F-E25E-D04A-950E-490AB3A0E67D}"/>
              </a:ext>
            </a:extLst>
          </p:cNvPr>
          <p:cNvGraphicFramePr>
            <a:graphicFrameLocks noGrp="1"/>
          </p:cNvGraphicFramePr>
          <p:nvPr/>
        </p:nvGraphicFramePr>
        <p:xfrm>
          <a:off x="4696949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3C877ECA-C028-1748-B736-B9DAAEE014C5}"/>
              </a:ext>
            </a:extLst>
          </p:cNvPr>
          <p:cNvGraphicFramePr>
            <a:graphicFrameLocks noGrp="1"/>
          </p:cNvGraphicFramePr>
          <p:nvPr/>
        </p:nvGraphicFramePr>
        <p:xfrm>
          <a:off x="3358251" y="1747719"/>
          <a:ext cx="576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77DB3DAB-E61C-5D47-9860-2D1D9503E016}"/>
                  </a:ext>
                </a:extLst>
              </p:cNvPr>
              <p:cNvSpPr/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36000" bIns="180000" rtlCol="0" anchor="ctr"/>
              <a:lstStyle/>
              <a:p>
                <a:r>
                  <a:rPr kumimoji="1" lang="en-US" altLang="ko-KR" dirty="0">
                    <a:solidFill>
                      <a:srgbClr val="595959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Select the top-k most similar vectors among dataset vectors in selected clusters </a:t>
                </a:r>
                <a14:m>
                  <m:oMath xmlns:m="http://schemas.openxmlformats.org/officeDocument/2006/math">
                    <m:r>
                      <a:rPr kumimoji="1" lang="en-US" altLang="ko-KR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ko-KR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R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77DB3DAB-E61C-5D47-9860-2D1D9503E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9" y="3971621"/>
                <a:ext cx="8626816" cy="7171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Search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5" name="모서리가 둥근 직사각형 82">
            <a:extLst>
              <a:ext uri="{FF2B5EF4-FFF2-40B4-BE49-F238E27FC236}">
                <a16:creationId xmlns:a16="http://schemas.microsoft.com/office/drawing/2014/main" id="{F0BE3697-4EE1-7646-B28F-2060A14781AA}"/>
              </a:ext>
            </a:extLst>
          </p:cNvPr>
          <p:cNvSpPr/>
          <p:nvPr/>
        </p:nvSpPr>
        <p:spPr>
          <a:xfrm>
            <a:off x="575655" y="2250539"/>
            <a:ext cx="2135649" cy="1314769"/>
          </a:xfrm>
          <a:prstGeom prst="roundRect">
            <a:avLst>
              <a:gd name="adj" fmla="val 6019"/>
            </a:avLst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196" name="왼쪽 대괄호[L] 195">
            <a:extLst>
              <a:ext uri="{FF2B5EF4-FFF2-40B4-BE49-F238E27FC236}">
                <a16:creationId xmlns:a16="http://schemas.microsoft.com/office/drawing/2014/main" id="{7D15A53A-257F-8A40-B802-782046C065BB}"/>
              </a:ext>
            </a:extLst>
          </p:cNvPr>
          <p:cNvSpPr/>
          <p:nvPr/>
        </p:nvSpPr>
        <p:spPr>
          <a:xfrm rot="5400000">
            <a:off x="1717230" y="843414"/>
            <a:ext cx="92759" cy="1726615"/>
          </a:xfrm>
          <a:prstGeom prst="leftBracket">
            <a:avLst>
              <a:gd name="adj" fmla="val 143168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/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>
                            <a:lumMod val="6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rPr>
                      <m:t>𝐷</m:t>
                    </m:r>
                  </m:oMath>
                </a14:m>
                <a:r>
                  <a: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=6</a:t>
                </a: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5FD5CB9-4EA3-C94A-9C82-7BA94809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67" y="1565420"/>
                <a:ext cx="311883" cy="153888"/>
              </a:xfrm>
              <a:prstGeom prst="rect">
                <a:avLst/>
              </a:prstGeom>
              <a:blipFill>
                <a:blip r:embed="rId4"/>
                <a:stretch>
                  <a:fillRect l="-3846" t="-23077" r="-11538" b="-461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972018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1" lang="en-US" altLang="ko-Kore-KR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8" name="표 197">
                <a:extLst>
                  <a:ext uri="{FF2B5EF4-FFF2-40B4-BE49-F238E27FC236}">
                    <a16:creationId xmlns:a16="http://schemas.microsoft.com/office/drawing/2014/main" id="{328F9F5C-2E8B-5241-80E8-6D6338512F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972018"/>
                  </p:ext>
                </p:extLst>
              </p:nvPr>
            </p:nvGraphicFramePr>
            <p:xfrm>
              <a:off x="613374" y="2356595"/>
              <a:ext cx="2016000" cy="1152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54707727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5652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59565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-2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23713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595652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5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-1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US" altLang="ko-KR" sz="12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+mn-ea"/>
                              <a:ea typeface="+mn-ea"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83745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1080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595652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5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15872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482D2AD-6814-8C45-B525-61B419EFA4EB}"/>
              </a:ext>
            </a:extLst>
          </p:cNvPr>
          <p:cNvSpPr/>
          <p:nvPr/>
        </p:nvSpPr>
        <p:spPr>
          <a:xfrm>
            <a:off x="311700" y="3718997"/>
            <a:ext cx="2626912" cy="20312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1.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Cluster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54073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439204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3" name="표 4">
                <a:extLst>
                  <a:ext uri="{FF2B5EF4-FFF2-40B4-BE49-F238E27FC236}">
                    <a16:creationId xmlns:a16="http://schemas.microsoft.com/office/drawing/2014/main" id="{F2B7AA60-C47A-044B-933F-7F4E0994E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439204"/>
                  </p:ext>
                </p:extLst>
              </p:nvPr>
            </p:nvGraphicFramePr>
            <p:xfrm>
              <a:off x="613374" y="1749512"/>
              <a:ext cx="2016000" cy="2880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3446685946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184582033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18806779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7275064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085693127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328333420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40146930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0" marR="0" marT="0" marB="0"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95652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9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3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7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-1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맑은 고딕" panose="020F0502020204030204"/>
                              <a:sym typeface="Arial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ea"/>
                              <a:ea typeface="+mn-ea"/>
                            </a:rPr>
                            <a:t>4</a:t>
                          </a:r>
                          <a:endParaRPr lang="ko-KR" altLang="en-US" sz="12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286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17901B8-B0FD-AC4D-B54A-8EC60D495F63}"/>
              </a:ext>
            </a:extLst>
          </p:cNvPr>
          <p:cNvSpPr/>
          <p:nvPr/>
        </p:nvSpPr>
        <p:spPr>
          <a:xfrm>
            <a:off x="992063" y="2184536"/>
            <a:ext cx="1305159" cy="128106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 (set of centroids)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  <a:sym typeface="Arial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D38F4BA-9894-214F-BEDA-C6BF98B0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70297"/>
              </p:ext>
            </p:extLst>
          </p:nvPr>
        </p:nvGraphicFramePr>
        <p:xfrm>
          <a:off x="900729" y="23556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8709630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5274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710044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9156188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944961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4463256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9563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9D87F83-F003-DA46-968A-8371E0653D2F}"/>
              </a:ext>
            </a:extLst>
          </p:cNvPr>
          <p:cNvSpPr txBox="1"/>
          <p:nvPr/>
        </p:nvSpPr>
        <p:spPr>
          <a:xfrm>
            <a:off x="4961066" y="1552834"/>
            <a:ext cx="311883" cy="15388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M=3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  <a:sym typeface="Arial"/>
            </a:endParaRPr>
          </a:p>
        </p:txBody>
      </p:sp>
      <p:cxnSp>
        <p:nvCxnSpPr>
          <p:cNvPr id="31" name="꺾인 연결선[E] 54">
            <a:extLst>
              <a:ext uri="{FF2B5EF4-FFF2-40B4-BE49-F238E27FC236}">
                <a16:creationId xmlns:a16="http://schemas.microsoft.com/office/drawing/2014/main" id="{585579CB-F4C1-A748-B916-00ADC8AE4FA7}"/>
              </a:ext>
            </a:extLst>
          </p:cNvPr>
          <p:cNvCxnSpPr>
            <a:cxnSpLocks/>
            <a:stCxn id="253" idx="3"/>
            <a:endCxn id="35" idx="2"/>
          </p:cNvCxnSpPr>
          <p:nvPr/>
        </p:nvCxnSpPr>
        <p:spPr>
          <a:xfrm>
            <a:off x="2629374" y="1893512"/>
            <a:ext cx="3328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꺾인 연결선[E] 258">
            <a:extLst>
              <a:ext uri="{FF2B5EF4-FFF2-40B4-BE49-F238E27FC236}">
                <a16:creationId xmlns:a16="http://schemas.microsoft.com/office/drawing/2014/main" id="{505B9050-C0D6-1D49-8101-A0610DA1BBB0}"/>
              </a:ext>
            </a:extLst>
          </p:cNvPr>
          <p:cNvCxnSpPr>
            <a:cxnSpLocks/>
            <a:stCxn id="35" idx="6"/>
            <a:endCxn id="29" idx="1"/>
          </p:cNvCxnSpPr>
          <p:nvPr/>
        </p:nvCxnSpPr>
        <p:spPr>
          <a:xfrm flipV="1">
            <a:off x="3133339" y="1891719"/>
            <a:ext cx="224912" cy="17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F32FF0-D2D0-1F45-8DD7-D83BCC7051B6}"/>
              </a:ext>
            </a:extLst>
          </p:cNvPr>
          <p:cNvGrpSpPr>
            <a:grpSpLocks noChangeAspect="1"/>
          </p:cNvGrpSpPr>
          <p:nvPr/>
        </p:nvGrpSpPr>
        <p:grpSpPr>
          <a:xfrm>
            <a:off x="2962261" y="1807973"/>
            <a:ext cx="171078" cy="171078"/>
            <a:chOff x="6612198" y="2629843"/>
            <a:chExt cx="236891" cy="23689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D3DC1D-B5FE-E641-9095-AE393B8E7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2198" y="2629843"/>
              <a:ext cx="236891" cy="236891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endParaRPr>
            </a:p>
          </p:txBody>
        </p:sp>
        <p:cxnSp>
          <p:nvCxnSpPr>
            <p:cNvPr id="37" name="꺾인 연결선[E] 258">
              <a:extLst>
                <a:ext uri="{FF2B5EF4-FFF2-40B4-BE49-F238E27FC236}">
                  <a16:creationId xmlns:a16="http://schemas.microsoft.com/office/drawing/2014/main" id="{87B35C1A-1109-034D-AD8F-BE39EE2DF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693" y="2745806"/>
              <a:ext cx="127901" cy="1327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31161E-C8BE-B947-8212-752EAC4CD885}"/>
              </a:ext>
            </a:extLst>
          </p:cNvPr>
          <p:cNvSpPr/>
          <p:nvPr/>
        </p:nvSpPr>
        <p:spPr>
          <a:xfrm>
            <a:off x="2970807" y="3715745"/>
            <a:ext cx="2352017" cy="206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2.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Lookup Table Construction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C58ED6B4-CD96-794C-86B3-D84A6F7E6381}"/>
              </a:ext>
            </a:extLst>
          </p:cNvPr>
          <p:cNvCxnSpPr>
            <a:cxnSpLocks/>
            <a:stCxn id="83" idx="3"/>
            <a:endCxn id="35" idx="4"/>
          </p:cNvCxnSpPr>
          <p:nvPr/>
        </p:nvCxnSpPr>
        <p:spPr>
          <a:xfrm flipV="1">
            <a:off x="2628729" y="1979051"/>
            <a:ext cx="419071" cy="1097038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/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>
                              <a:lumMod val="6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𝑞</m:t>
                      </m:r>
                      <m:r>
                        <a:rPr kumimoji="0" lang="en-US" altLang="ko-KR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>
                              <a:lumMod val="6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p>
                        <m:sSupPr>
                          <m:ctrlP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>
                                  <a:lumMod val="6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46FBE1-D51A-B747-A9A6-9413B8EC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81" y="1546738"/>
                <a:ext cx="708858" cy="192360"/>
              </a:xfrm>
              <a:prstGeom prst="rect">
                <a:avLst/>
              </a:prstGeom>
              <a:blipFill>
                <a:blip r:embed="rId7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/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126330-DDA2-0041-954E-E939EAF5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84" y="3407513"/>
                <a:ext cx="439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/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A2A2D9-05F0-EE4C-B3D0-EC932144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76" y="3409122"/>
                <a:ext cx="4391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/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sym typeface="Arial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4D9E8-FF4E-D64A-B705-A23D88E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0" y="3414177"/>
                <a:ext cx="439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1F3CD7CB-9956-B04B-A13B-AAE59149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7225"/>
              </p:ext>
            </p:extLst>
          </p:nvPr>
        </p:nvGraphicFramePr>
        <p:xfrm>
          <a:off x="5631480" y="3325853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1ABFBD3-F303-3C48-9BDB-B51E01646A88}"/>
              </a:ext>
            </a:extLst>
          </p:cNvPr>
          <p:cNvSpPr/>
          <p:nvPr/>
        </p:nvSpPr>
        <p:spPr>
          <a:xfrm>
            <a:off x="5541595" y="2560247"/>
            <a:ext cx="1639053" cy="1122994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D63C15A-2C35-6D42-B176-18F5540472BC}"/>
              </a:ext>
            </a:extLst>
          </p:cNvPr>
          <p:cNvSpPr/>
          <p:nvPr/>
        </p:nvSpPr>
        <p:spPr>
          <a:xfrm>
            <a:off x="5353067" y="3718111"/>
            <a:ext cx="1987770" cy="206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3.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Similarity Computation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D7F12A-C7B3-BF4A-8D9B-5C56464D5E87}"/>
              </a:ext>
            </a:extLst>
          </p:cNvPr>
          <p:cNvSpPr/>
          <p:nvPr/>
        </p:nvSpPr>
        <p:spPr>
          <a:xfrm>
            <a:off x="3486507" y="3116282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CA8CB5-71C2-D543-81CC-14EADA622E2F}"/>
              </a:ext>
            </a:extLst>
          </p:cNvPr>
          <p:cNvSpPr/>
          <p:nvPr/>
        </p:nvSpPr>
        <p:spPr>
          <a:xfrm>
            <a:off x="4173386" y="2836847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2A528B-3E74-8046-AACB-8CCA956B05AD}"/>
              </a:ext>
            </a:extLst>
          </p:cNvPr>
          <p:cNvSpPr/>
          <p:nvPr/>
        </p:nvSpPr>
        <p:spPr>
          <a:xfrm>
            <a:off x="4847386" y="2830791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E84453-E03F-A849-BFBD-384C15683429}"/>
              </a:ext>
            </a:extLst>
          </p:cNvPr>
          <p:cNvSpPr/>
          <p:nvPr/>
        </p:nvSpPr>
        <p:spPr>
          <a:xfrm>
            <a:off x="3487200" y="2536415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C5DFFE-9E64-CD4B-A9F8-D7DBAA0F3E3E}"/>
              </a:ext>
            </a:extLst>
          </p:cNvPr>
          <p:cNvSpPr/>
          <p:nvPr/>
        </p:nvSpPr>
        <p:spPr>
          <a:xfrm>
            <a:off x="4173107" y="3111007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17AA22B-EA9E-7A45-A13A-BA15AF6FEAE2}"/>
              </a:ext>
            </a:extLst>
          </p:cNvPr>
          <p:cNvSpPr/>
          <p:nvPr/>
        </p:nvSpPr>
        <p:spPr>
          <a:xfrm>
            <a:off x="4843919" y="2823474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FF2F0F-E504-004A-AEED-8F4AEDD67FB7}"/>
              </a:ext>
            </a:extLst>
          </p:cNvPr>
          <p:cNvSpPr/>
          <p:nvPr/>
        </p:nvSpPr>
        <p:spPr>
          <a:xfrm>
            <a:off x="3486507" y="2252535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8DC0FC4-3B9C-3342-A36F-E8C8BA8A29FA}"/>
              </a:ext>
            </a:extLst>
          </p:cNvPr>
          <p:cNvSpPr/>
          <p:nvPr/>
        </p:nvSpPr>
        <p:spPr>
          <a:xfrm>
            <a:off x="4176086" y="2539780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DABFDB-BE0A-AB4F-A53E-DF3E5E6FABA6}"/>
              </a:ext>
            </a:extLst>
          </p:cNvPr>
          <p:cNvSpPr/>
          <p:nvPr/>
        </p:nvSpPr>
        <p:spPr>
          <a:xfrm>
            <a:off x="4843919" y="2536415"/>
            <a:ext cx="288000" cy="292808"/>
          </a:xfrm>
          <a:prstGeom prst="rect">
            <a:avLst/>
          </a:prstGeom>
          <a:solidFill>
            <a:srgbClr val="F0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817F5223-8AC3-F04E-A6D1-757C7D4B0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01403"/>
              </p:ext>
            </p:extLst>
          </p:nvPr>
        </p:nvGraphicFramePr>
        <p:xfrm>
          <a:off x="900729" y="293208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42801394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115636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589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6656266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398627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0560367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E5407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1832"/>
                  </a:ext>
                </a:extLst>
              </a:tr>
            </a:tbl>
          </a:graphicData>
        </a:graphic>
      </p:graphicFrame>
      <p:graphicFrame>
        <p:nvGraphicFramePr>
          <p:cNvPr id="69" name="표 4">
            <a:extLst>
              <a:ext uri="{FF2B5EF4-FFF2-40B4-BE49-F238E27FC236}">
                <a16:creationId xmlns:a16="http://schemas.microsoft.com/office/drawing/2014/main" id="{8792BA95-2F8A-4C48-9659-2B5E8DE8B64C}"/>
              </a:ext>
            </a:extLst>
          </p:cNvPr>
          <p:cNvGraphicFramePr>
            <a:graphicFrameLocks noGrp="1"/>
          </p:cNvGraphicFramePr>
          <p:nvPr/>
        </p:nvGraphicFramePr>
        <p:xfrm>
          <a:off x="3486574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-8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-65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spc="0" dirty="0">
                          <a:latin typeface="+mn-ea"/>
                          <a:ea typeface="+mn-ea"/>
                        </a:rPr>
                        <a:t>-128</a:t>
                      </a:r>
                      <a:endParaRPr lang="ko-KR" altLang="en-US" sz="1100" spc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77" name="표 4">
            <a:extLst>
              <a:ext uri="{FF2B5EF4-FFF2-40B4-BE49-F238E27FC236}">
                <a16:creationId xmlns:a16="http://schemas.microsoft.com/office/drawing/2014/main" id="{1C031288-C048-4049-B0E0-8A2933373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65997"/>
              </p:ext>
            </p:extLst>
          </p:nvPr>
        </p:nvGraphicFramePr>
        <p:xfrm>
          <a:off x="4176330" y="2255513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2137DE80-32C1-814A-969F-0C14506AB6B0}"/>
              </a:ext>
            </a:extLst>
          </p:cNvPr>
          <p:cNvGraphicFramePr>
            <a:graphicFrameLocks noGrp="1"/>
          </p:cNvGraphicFramePr>
          <p:nvPr/>
        </p:nvGraphicFramePr>
        <p:xfrm>
          <a:off x="4847142" y="2256908"/>
          <a:ext cx="288000" cy="1152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2145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9121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4079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974C93D-52F7-F84B-AE74-E895EE342295}"/>
                  </a:ext>
                </a:extLst>
              </p:cNvPr>
              <p:cNvSpPr/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𝑾</m:t>
                      </m:r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={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pPr>
                        <m:e>
                          <m:r>
                            <a:rPr kumimoji="1" lang="en-US" altLang="ko-KR" sz="1000" b="1" i="1" kern="1200">
                              <a:solidFill>
                                <a:srgbClr val="E54073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000" b="1" i="1" kern="1200">
                                  <a:solidFill>
                                    <a:srgbClr val="E54073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000" b="1" i="1" kern="1200">
                          <a:solidFill>
                            <a:srgbClr val="E54073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}</m:t>
                      </m:r>
                    </m:oMath>
                  </m:oMathPara>
                </a14:m>
                <a:endParaRPr lang="ko-Kore-KR" altLang="en-US" sz="1000" dirty="0"/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974C93D-52F7-F84B-AE74-E895EE342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41" y="3511456"/>
                <a:ext cx="1066959" cy="256802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FDB86948-26AA-8B44-B301-F8CC2CBEB716}"/>
              </a:ext>
            </a:extLst>
          </p:cNvPr>
          <p:cNvSpPr/>
          <p:nvPr/>
        </p:nvSpPr>
        <p:spPr>
          <a:xfrm>
            <a:off x="417917" y="1171861"/>
            <a:ext cx="3445684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–Top-k selection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87A772-A16E-5A44-913F-C65DF350DDFE}"/>
              </a:ext>
            </a:extLst>
          </p:cNvPr>
          <p:cNvSpPr/>
          <p:nvPr/>
        </p:nvSpPr>
        <p:spPr>
          <a:xfrm>
            <a:off x="6750172" y="2698146"/>
            <a:ext cx="370944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-242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4FD4B4-DA68-8B4D-BEB7-6436BAD39238}"/>
              </a:ext>
            </a:extLst>
          </p:cNvPr>
          <p:cNvSpPr/>
          <p:nvPr/>
        </p:nvSpPr>
        <p:spPr>
          <a:xfrm>
            <a:off x="6750172" y="3018387"/>
            <a:ext cx="355550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-45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76735B-BCE8-9046-86D3-213E921335D9}"/>
              </a:ext>
            </a:extLst>
          </p:cNvPr>
          <p:cNvSpPr/>
          <p:nvPr/>
        </p:nvSpPr>
        <p:spPr>
          <a:xfrm>
            <a:off x="6750173" y="3325188"/>
            <a:ext cx="370944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-131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graphicFrame>
        <p:nvGraphicFramePr>
          <p:cNvPr id="80" name="표 4">
            <a:extLst>
              <a:ext uri="{FF2B5EF4-FFF2-40B4-BE49-F238E27FC236}">
                <a16:creationId xmlns:a16="http://schemas.microsoft.com/office/drawing/2014/main" id="{E7C599F0-AB5E-4D4F-9FE6-49845DFF4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73181"/>
              </p:ext>
            </p:extLst>
          </p:nvPr>
        </p:nvGraphicFramePr>
        <p:xfrm>
          <a:off x="5612103" y="1461806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1" name="표 4">
            <a:extLst>
              <a:ext uri="{FF2B5EF4-FFF2-40B4-BE49-F238E27FC236}">
                <a16:creationId xmlns:a16="http://schemas.microsoft.com/office/drawing/2014/main" id="{72509CFE-E5E5-DB46-A279-4A838F8C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95904"/>
              </p:ext>
            </p:extLst>
          </p:nvPr>
        </p:nvGraphicFramePr>
        <p:xfrm>
          <a:off x="5612103" y="1770012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6" name="표 4">
            <a:extLst>
              <a:ext uri="{FF2B5EF4-FFF2-40B4-BE49-F238E27FC236}">
                <a16:creationId xmlns:a16="http://schemas.microsoft.com/office/drawing/2014/main" id="{AF4068DD-CA50-CA40-AE40-C3C9E4559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784400"/>
              </p:ext>
            </p:extLst>
          </p:nvPr>
        </p:nvGraphicFramePr>
        <p:xfrm>
          <a:off x="5618224" y="2078840"/>
          <a:ext cx="1101600" cy="288000"/>
        </p:xfrm>
        <a:graphic>
          <a:graphicData uri="http://schemas.openxmlformats.org/drawingml/2006/table">
            <a:tbl>
              <a:tblPr firstRow="1" bandRow="1"/>
              <a:tblGrid>
                <a:gridCol w="3672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EFE009-D214-4F42-9DDB-06924737DBC1}"/>
              </a:ext>
            </a:extLst>
          </p:cNvPr>
          <p:cNvSpPr/>
          <p:nvPr/>
        </p:nvSpPr>
        <p:spPr>
          <a:xfrm>
            <a:off x="6730796" y="1456490"/>
            <a:ext cx="370944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-241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F121CF-D056-EB49-B876-0C71DD7681F1}"/>
              </a:ext>
            </a:extLst>
          </p:cNvPr>
          <p:cNvSpPr/>
          <p:nvPr/>
        </p:nvSpPr>
        <p:spPr>
          <a:xfrm>
            <a:off x="6730796" y="1773142"/>
            <a:ext cx="370944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-211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428EF-FD43-AA45-85D3-94E5415051B1}"/>
              </a:ext>
            </a:extLst>
          </p:cNvPr>
          <p:cNvSpPr/>
          <p:nvPr/>
        </p:nvSpPr>
        <p:spPr>
          <a:xfrm>
            <a:off x="6730795" y="2080012"/>
            <a:ext cx="370943" cy="2772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kumimoji="1" lang="en-US" altLang="ko-KR" sz="1200" b="1" kern="1200" dirty="0">
                <a:solidFill>
                  <a:srgbClr val="59595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-39</a:t>
            </a:r>
            <a:endParaRPr lang="ko-Kore-KR" altLang="en-US" sz="1200" b="1" dirty="0">
              <a:solidFill>
                <a:srgbClr val="595959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9E3A02-CDF8-8446-9B69-434B5CABC593}"/>
              </a:ext>
            </a:extLst>
          </p:cNvPr>
          <p:cNvSpPr txBox="1"/>
          <p:nvPr/>
        </p:nvSpPr>
        <p:spPr>
          <a:xfrm>
            <a:off x="5656802" y="2432513"/>
            <a:ext cx="624371" cy="1621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1" i="0" u="none" strike="noStrike" kern="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Cluster 2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646565-76A5-4946-84DE-19BE6AF49F30}"/>
              </a:ext>
            </a:extLst>
          </p:cNvPr>
          <p:cNvSpPr/>
          <p:nvPr/>
        </p:nvSpPr>
        <p:spPr>
          <a:xfrm>
            <a:off x="7371080" y="3715745"/>
            <a:ext cx="1461220" cy="206377"/>
          </a:xfrm>
          <a:prstGeom prst="rect">
            <a:avLst/>
          </a:prstGeom>
          <a:solidFill>
            <a:srgbClr val="B4C5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Step 4.</a:t>
            </a:r>
            <a:r>
              <a:rPr kumimoji="1" lang="en-US" altLang="ko-KR" sz="1000" b="1" kern="1200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Top-k Selection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035B9EB7-9B52-9F45-90F6-8E5AA5CA2FE1}"/>
              </a:ext>
            </a:extLst>
          </p:cNvPr>
          <p:cNvSpPr/>
          <p:nvPr/>
        </p:nvSpPr>
        <p:spPr>
          <a:xfrm>
            <a:off x="5539100" y="1310912"/>
            <a:ext cx="1641548" cy="1125315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C3DCC97-5DE9-BB4D-B251-8F49A6D51CAA}"/>
              </a:ext>
            </a:extLst>
          </p:cNvPr>
          <p:cNvSpPr txBox="1"/>
          <p:nvPr/>
        </p:nvSpPr>
        <p:spPr>
          <a:xfrm>
            <a:off x="5662510" y="1190324"/>
            <a:ext cx="624371" cy="16213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1" i="0" u="none" strike="noStrike" kern="0" cap="none" spc="0" normalizeH="0" baseline="0" noProof="0" dirty="0">
                <a:ln>
                  <a:noFill/>
                </a:ln>
                <a:solidFill>
                  <a:srgbClr val="AABE64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Cluster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7FA07-795C-1B49-9EB8-17837100F2BF}"/>
              </a:ext>
            </a:extLst>
          </p:cNvPr>
          <p:cNvSpPr txBox="1"/>
          <p:nvPr/>
        </p:nvSpPr>
        <p:spPr>
          <a:xfrm>
            <a:off x="7820200" y="2361189"/>
            <a:ext cx="593432" cy="2769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Top-k</a:t>
            </a:r>
            <a:endParaRPr kumimoji="1" lang="ko-Kore-KR" altLang="en-US" sz="1200" b="1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664FF299-0408-8349-A311-9D43893AEC83}"/>
              </a:ext>
            </a:extLst>
          </p:cNvPr>
          <p:cNvCxnSpPr>
            <a:cxnSpLocks/>
            <a:stCxn id="91" idx="3"/>
            <a:endCxn id="8" idx="1"/>
          </p:cNvCxnSpPr>
          <p:nvPr/>
        </p:nvCxnSpPr>
        <p:spPr>
          <a:xfrm>
            <a:off x="7101740" y="1595090"/>
            <a:ext cx="718460" cy="904599"/>
          </a:xfrm>
          <a:prstGeom prst="bentConnector3">
            <a:avLst>
              <a:gd name="adj1" fmla="val 50936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C3062002-F133-6F4C-8198-A5B24610DDB4}"/>
              </a:ext>
            </a:extLst>
          </p:cNvPr>
          <p:cNvCxnSpPr>
            <a:cxnSpLocks/>
            <a:stCxn id="92" idx="3"/>
            <a:endCxn id="8" idx="1"/>
          </p:cNvCxnSpPr>
          <p:nvPr/>
        </p:nvCxnSpPr>
        <p:spPr>
          <a:xfrm>
            <a:off x="7101740" y="1911742"/>
            <a:ext cx="718460" cy="587947"/>
          </a:xfrm>
          <a:prstGeom prst="bentConnector3">
            <a:avLst>
              <a:gd name="adj1" fmla="val 50935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[E] 96">
            <a:extLst>
              <a:ext uri="{FF2B5EF4-FFF2-40B4-BE49-F238E27FC236}">
                <a16:creationId xmlns:a16="http://schemas.microsoft.com/office/drawing/2014/main" id="{410170FD-85DC-2F49-8284-E4A4B041F7B5}"/>
              </a:ext>
            </a:extLst>
          </p:cNvPr>
          <p:cNvCxnSpPr>
            <a:cxnSpLocks/>
            <a:stCxn id="93" idx="3"/>
            <a:endCxn id="8" idx="1"/>
          </p:cNvCxnSpPr>
          <p:nvPr/>
        </p:nvCxnSpPr>
        <p:spPr>
          <a:xfrm>
            <a:off x="7101738" y="2218612"/>
            <a:ext cx="718462" cy="281077"/>
          </a:xfrm>
          <a:prstGeom prst="bentConnector3">
            <a:avLst>
              <a:gd name="adj1" fmla="val 50936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999BAC48-46FF-794C-98CE-4CF4EE04601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7121116" y="2499689"/>
            <a:ext cx="699084" cy="337057"/>
          </a:xfrm>
          <a:prstGeom prst="bentConnector3">
            <a:avLst>
              <a:gd name="adj1" fmla="val 50000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8C631845-9D19-D642-87BE-8236ECAEB2CA}"/>
              </a:ext>
            </a:extLst>
          </p:cNvPr>
          <p:cNvCxnSpPr>
            <a:cxnSpLocks/>
            <a:stCxn id="67" idx="3"/>
            <a:endCxn id="8" idx="1"/>
          </p:cNvCxnSpPr>
          <p:nvPr/>
        </p:nvCxnSpPr>
        <p:spPr>
          <a:xfrm flipV="1">
            <a:off x="7105722" y="2499689"/>
            <a:ext cx="714478" cy="657298"/>
          </a:xfrm>
          <a:prstGeom prst="bentConnector3">
            <a:avLst>
              <a:gd name="adj1" fmla="val 50941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70FE8DC7-30D5-B641-BCDC-E0043DDD3478}"/>
              </a:ext>
            </a:extLst>
          </p:cNvPr>
          <p:cNvCxnSpPr>
            <a:cxnSpLocks/>
            <a:stCxn id="68" idx="3"/>
            <a:endCxn id="8" idx="1"/>
          </p:cNvCxnSpPr>
          <p:nvPr/>
        </p:nvCxnSpPr>
        <p:spPr>
          <a:xfrm flipV="1">
            <a:off x="7121117" y="2499689"/>
            <a:ext cx="699083" cy="964099"/>
          </a:xfrm>
          <a:prstGeom prst="bentConnector3">
            <a:avLst>
              <a:gd name="adj1" fmla="val 50000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997FCAF-6908-364B-9294-F34E2926FCEB}"/>
                  </a:ext>
                </a:extLst>
              </p:cNvPr>
              <p:cNvSpPr/>
              <p:nvPr/>
            </p:nvSpPr>
            <p:spPr>
              <a:xfrm>
                <a:off x="7839080" y="2136397"/>
                <a:ext cx="53226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000" b="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ore-KR" sz="1000" b="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ore-KR" altLang="en-US" sz="1000" dirty="0">
                  <a:solidFill>
                    <a:srgbClr val="595959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997FCAF-6908-364B-9294-F34E2926F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080" y="2136397"/>
                <a:ext cx="532262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4B279F9E-27CD-F243-955D-5631D342EA20}"/>
              </a:ext>
            </a:extLst>
          </p:cNvPr>
          <p:cNvSpPr txBox="1"/>
          <p:nvPr/>
        </p:nvSpPr>
        <p:spPr>
          <a:xfrm>
            <a:off x="7751785" y="2941965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-39, -45</a:t>
            </a:r>
            <a:endParaRPr kumimoji="1" lang="ko-Kore-KR" altLang="en-US" sz="1200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" name="아래쪽 화살표[D] 121">
            <a:extLst>
              <a:ext uri="{FF2B5EF4-FFF2-40B4-BE49-F238E27FC236}">
                <a16:creationId xmlns:a16="http://schemas.microsoft.com/office/drawing/2014/main" id="{6C66B7FE-B4C8-E84B-A5AE-1A3C0FA674D6}"/>
              </a:ext>
            </a:extLst>
          </p:cNvPr>
          <p:cNvSpPr/>
          <p:nvPr/>
        </p:nvSpPr>
        <p:spPr>
          <a:xfrm>
            <a:off x="8025989" y="2699686"/>
            <a:ext cx="171866" cy="182349"/>
          </a:xfrm>
          <a:prstGeom prst="downArrow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53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7" grpId="0"/>
      <p:bldP spid="115" grpId="0"/>
      <p:bldP spid="1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5BE2B-20A2-CC4A-8B70-AAA20ECB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BA7D2D5-4F3B-9C4B-88D4-75329A1087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2996165"/>
                <a:ext cx="8520600" cy="17863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ko-Kore-KR" sz="1700" dirty="0"/>
                  <a:t>ANNA: </a:t>
                </a:r>
                <a:r>
                  <a:rPr kumimoji="1" lang="en-US" altLang="ko-Kore-KR" sz="1700" b="1" u="sng" dirty="0">
                    <a:solidFill>
                      <a:srgbClr val="E54073"/>
                    </a:solidFill>
                  </a:rPr>
                  <a:t>A</a:t>
                </a:r>
                <a:r>
                  <a:rPr kumimoji="1" lang="en-US" altLang="ko-Kore-KR" sz="1700" dirty="0"/>
                  <a:t>pproximate </a:t>
                </a:r>
                <a:r>
                  <a:rPr kumimoji="1" lang="en-US" altLang="ko-Kore-KR" sz="1700" b="1" u="sng" dirty="0">
                    <a:solidFill>
                      <a:srgbClr val="E54073"/>
                    </a:solidFill>
                  </a:rPr>
                  <a:t>N</a:t>
                </a:r>
                <a:r>
                  <a:rPr kumimoji="1" lang="en-US" altLang="ko-Kore-KR" sz="1700" dirty="0"/>
                  <a:t>earest </a:t>
                </a:r>
                <a:r>
                  <a:rPr kumimoji="1" lang="en-US" altLang="ko-Kore-KR" sz="1700" b="1" u="sng" dirty="0">
                    <a:solidFill>
                      <a:srgbClr val="E54073"/>
                    </a:solidFill>
                  </a:rPr>
                  <a:t>N</a:t>
                </a:r>
                <a:r>
                  <a:rPr kumimoji="1" lang="en-US" altLang="ko-Kore-KR" sz="1700" dirty="0"/>
                  <a:t>eighbor search </a:t>
                </a:r>
                <a:r>
                  <a:rPr kumimoji="1" lang="en-US" altLang="ko-Kore-KR" sz="1700" b="1" u="sng" dirty="0">
                    <a:solidFill>
                      <a:srgbClr val="E54073"/>
                    </a:solidFill>
                  </a:rPr>
                  <a:t>A</a:t>
                </a:r>
                <a:r>
                  <a:rPr kumimoji="1" lang="en-US" altLang="ko-Kore-KR" sz="1700" dirty="0"/>
                  <a:t>ccelerator</a:t>
                </a:r>
                <a:r>
                  <a:rPr kumimoji="1" lang="ko-KR" altLang="en-US" sz="1700" dirty="0"/>
                  <a:t> </a:t>
                </a:r>
                <a:r>
                  <a:rPr kumimoji="1" lang="en-US" altLang="ko-KR" sz="1700" dirty="0"/>
                  <a:t>which can </a:t>
                </a:r>
                <a:r>
                  <a:rPr kumimoji="1" lang="en-US" altLang="ko-KR" sz="1700" dirty="0">
                    <a:solidFill>
                      <a:srgbClr val="595959"/>
                    </a:solidFill>
                  </a:rPr>
                  <a:t>accelerate modern billion-scale ANNS algorithms</a:t>
                </a:r>
                <a:br>
                  <a:rPr kumimoji="1" lang="en-US" altLang="ko-KR" sz="1700" dirty="0">
                    <a:solidFill>
                      <a:srgbClr val="595959"/>
                    </a:solidFill>
                  </a:rPr>
                </a:br>
                <a:endParaRPr kumimoji="1" lang="en-US" altLang="ko-KR" sz="600" dirty="0">
                  <a:solidFill>
                    <a:srgbClr val="595959"/>
                  </a:solidFill>
                </a:endParaRPr>
              </a:p>
              <a:p>
                <a:pPr lvl="1"/>
                <a:r>
                  <a:rPr kumimoji="1" lang="en-US" altLang="ko-KR" dirty="0"/>
                  <a:t>                 </a:t>
                </a:r>
                <a:r>
                  <a:rPr kumimoji="1" lang="ko-KR" altLang="en-US" dirty="0"/>
                  <a:t>  </a:t>
                </a:r>
                <a:r>
                  <a:rPr kumimoji="1" lang="en-US" altLang="ko-KR" sz="1500" dirty="0" err="1"/>
                  <a:t>Faiss</a:t>
                </a:r>
                <a:r>
                  <a:rPr kumimoji="1" lang="en-US" altLang="ko-KR" sz="1500" dirty="0"/>
                  <a:t>                      </a:t>
                </a:r>
                <a:r>
                  <a:rPr kumimoji="1" lang="ko-KR" altLang="en-US" sz="1500" dirty="0"/>
                  <a:t>  </a:t>
                </a:r>
                <a:r>
                  <a:rPr kumimoji="1" lang="en-US" altLang="ko-KR" sz="1500" dirty="0" err="1"/>
                  <a:t>ScaNN</a:t>
                </a:r>
                <a:endParaRPr kumimoji="1" lang="en-US" altLang="ko-KR" sz="1500" dirty="0"/>
              </a:p>
              <a:p>
                <a:pPr lvl="1"/>
                <a:endParaRPr kumimoji="1" lang="en-US" altLang="ko-KR" dirty="0"/>
              </a:p>
              <a:p>
                <a:r>
                  <a:rPr lang="en" altLang="ko-Kore-KR" sz="1700" dirty="0"/>
                  <a:t>ANNA substantially improve </a:t>
                </a:r>
                <a:r>
                  <a:rPr lang="en" altLang="ko-Kore-KR" sz="1700" b="1" i="1" dirty="0">
                    <a:solidFill>
                      <a:srgbClr val="E54073"/>
                    </a:solidFill>
                  </a:rPr>
                  <a:t>throughput</a:t>
                </a:r>
                <a:r>
                  <a:rPr lang="en" altLang="ko-Kore-KR" sz="1700" dirty="0"/>
                  <a:t> and </a:t>
                </a:r>
                <a:r>
                  <a:rPr lang="en" altLang="ko-Kore-KR" sz="1700" b="1" i="1" dirty="0">
                    <a:solidFill>
                      <a:srgbClr val="E54073"/>
                    </a:solidFill>
                  </a:rPr>
                  <a:t>energy efficiency</a:t>
                </a:r>
                <a:r>
                  <a:rPr lang="en" altLang="ko-Kore-KR" sz="1700" i="1" dirty="0">
                    <a:solidFill>
                      <a:srgbClr val="E54073"/>
                    </a:solidFill>
                  </a:rPr>
                  <a:t> </a:t>
                </a:r>
                <a:r>
                  <a:rPr lang="en" altLang="ko-Kore-KR" sz="1700" dirty="0"/>
                  <a:t>while flexibly supporting various search configurations (e.g., Search metrics,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ore-KR" sz="17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ko-Kore-KR" sz="1700" dirty="0"/>
                  <a:t>, </a:t>
                </a:r>
                <a14:m>
                  <m:oMath xmlns:m="http://schemas.openxmlformats.org/officeDocument/2006/math">
                    <m:r>
                      <a:rPr lang="en-US" altLang="ko-Kore-KR" sz="17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ore-KR" sz="17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ore-KR" sz="17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" altLang="ko-Kore-KR" sz="1700" dirty="0"/>
                  <a:t>, </a:t>
                </a:r>
                <a14:m>
                  <m:oMath xmlns:m="http://schemas.openxmlformats.org/officeDocument/2006/math">
                    <m:r>
                      <a:rPr lang="en-US" altLang="ko-Kore-KR" sz="17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" altLang="ko-Kore-KR" sz="1700" dirty="0"/>
                  <a:t>)</a:t>
                </a:r>
                <a:endParaRPr kumimoji="1" lang="en-US" altLang="ko-Kore-KR" sz="17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9BA7D2D5-4F3B-9C4B-88D4-75329A108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996165"/>
                <a:ext cx="8520600" cy="1786324"/>
              </a:xfrm>
              <a:blipFill>
                <a:blip r:embed="rId3"/>
                <a:stretch>
                  <a:fillRect t="-7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F10EB-D68A-C54D-AC90-199936E32E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72665D-60BC-4940-8276-4AAE2BF7D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38" y="3651595"/>
            <a:ext cx="886015" cy="3304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17199E-18E7-F940-AA50-6BD249FA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5" y="3717192"/>
            <a:ext cx="812408" cy="1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그림 336">
            <a:extLst>
              <a:ext uri="{FF2B5EF4-FFF2-40B4-BE49-F238E27FC236}">
                <a16:creationId xmlns:a16="http://schemas.microsoft.com/office/drawing/2014/main" id="{F59B36AF-E0CE-F840-A17C-E9D14CCDA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135" y="1244568"/>
            <a:ext cx="6267729" cy="17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518AD2B0-ECE0-1040-B4B3-A1E39F8C1D86}"/>
              </a:ext>
            </a:extLst>
          </p:cNvPr>
          <p:cNvGrpSpPr>
            <a:grpSpLocks noChangeAspect="1"/>
          </p:cNvGrpSpPr>
          <p:nvPr/>
        </p:nvGrpSpPr>
        <p:grpSpPr>
          <a:xfrm>
            <a:off x="1341243" y="2759525"/>
            <a:ext cx="2100792" cy="509162"/>
            <a:chOff x="7547659" y="2448774"/>
            <a:chExt cx="996950" cy="226800"/>
          </a:xfrm>
        </p:grpSpPr>
        <p:grpSp>
          <p:nvGrpSpPr>
            <p:cNvPr id="519" name="그룹 518">
              <a:extLst>
                <a:ext uri="{FF2B5EF4-FFF2-40B4-BE49-F238E27FC236}">
                  <a16:creationId xmlns:a16="http://schemas.microsoft.com/office/drawing/2014/main" id="{28F7D52F-2839-A04E-B6C4-B02FDB80876E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521" name="그룹 520">
                <a:extLst>
                  <a:ext uri="{FF2B5EF4-FFF2-40B4-BE49-F238E27FC236}">
                    <a16:creationId xmlns:a16="http://schemas.microsoft.com/office/drawing/2014/main" id="{3CB2780C-6A04-5E42-A7C8-4BBF4A44D3FB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523" name="모서리가 둥근 직사각형 82">
                  <a:extLst>
                    <a:ext uri="{FF2B5EF4-FFF2-40B4-BE49-F238E27FC236}">
                      <a16:creationId xmlns:a16="http://schemas.microsoft.com/office/drawing/2014/main" id="{49A52952-F54D-7C4D-833F-D0B0C835E7FC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24" name="그룹 523">
                  <a:extLst>
                    <a:ext uri="{FF2B5EF4-FFF2-40B4-BE49-F238E27FC236}">
                      <a16:creationId xmlns:a16="http://schemas.microsoft.com/office/drawing/2014/main" id="{34C6D871-67C1-4148-A10A-80F0F7BDEB7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68" name="타원 567">
                    <a:extLst>
                      <a:ext uri="{FF2B5EF4-FFF2-40B4-BE49-F238E27FC236}">
                        <a16:creationId xmlns:a16="http://schemas.microsoft.com/office/drawing/2014/main" id="{B5B28B21-0598-9241-A4C1-FE9320EE4F1D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69" name="그룹 568">
                    <a:extLst>
                      <a:ext uri="{FF2B5EF4-FFF2-40B4-BE49-F238E27FC236}">
                        <a16:creationId xmlns:a16="http://schemas.microsoft.com/office/drawing/2014/main" id="{C9ECDB21-F7A7-9B43-A20D-F5B2F9F831B0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70" name="직선 연결선 137">
                      <a:extLst>
                        <a:ext uri="{FF2B5EF4-FFF2-40B4-BE49-F238E27FC236}">
                          <a16:creationId xmlns:a16="http://schemas.microsoft.com/office/drawing/2014/main" id="{59436E97-6CA2-3A4D-BCC4-C062FAB390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71" name="직선 연결선 138">
                      <a:extLst>
                        <a:ext uri="{FF2B5EF4-FFF2-40B4-BE49-F238E27FC236}">
                          <a16:creationId xmlns:a16="http://schemas.microsoft.com/office/drawing/2014/main" id="{CDBD381F-6FA8-824E-A26F-53D54886BD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525" name="직선 화살표 연결선 145">
                  <a:extLst>
                    <a:ext uri="{FF2B5EF4-FFF2-40B4-BE49-F238E27FC236}">
                      <a16:creationId xmlns:a16="http://schemas.microsoft.com/office/drawing/2014/main" id="{201A4CA8-B3AB-4843-A83C-EE359E7D862E}"/>
                    </a:ext>
                  </a:extLst>
                </p:cNvPr>
                <p:cNvCxnSpPr>
                  <a:cxnSpLocks/>
                  <a:endCxn id="551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526" name="직선 화살표 연결선 525">
                  <a:extLst>
                    <a:ext uri="{FF2B5EF4-FFF2-40B4-BE49-F238E27FC236}">
                      <a16:creationId xmlns:a16="http://schemas.microsoft.com/office/drawing/2014/main" id="{2F6ECA45-CDA9-A340-85F6-0C5AF290520F}"/>
                    </a:ext>
                  </a:extLst>
                </p:cNvPr>
                <p:cNvCxnSpPr>
                  <a:cxnSpLocks noChangeAspect="1"/>
                  <a:stCxn id="555" idx="1"/>
                  <a:endCxn id="560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7" name="직선 화살표 연결선 179">
                  <a:extLst>
                    <a:ext uri="{FF2B5EF4-FFF2-40B4-BE49-F238E27FC236}">
                      <a16:creationId xmlns:a16="http://schemas.microsoft.com/office/drawing/2014/main" id="{4182498A-179C-6141-893B-FEFA3B9B79CD}"/>
                    </a:ext>
                  </a:extLst>
                </p:cNvPr>
                <p:cNvCxnSpPr>
                  <a:cxnSpLocks noChangeAspect="1"/>
                  <a:stCxn id="558" idx="1"/>
                  <a:endCxn id="538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8" name="직선 화살표 연결선 195">
                  <a:extLst>
                    <a:ext uri="{FF2B5EF4-FFF2-40B4-BE49-F238E27FC236}">
                      <a16:creationId xmlns:a16="http://schemas.microsoft.com/office/drawing/2014/main" id="{C4036C63-9A50-0C4E-BF06-97A55E07FE2C}"/>
                    </a:ext>
                  </a:extLst>
                </p:cNvPr>
                <p:cNvCxnSpPr>
                  <a:cxnSpLocks noChangeAspect="1"/>
                  <a:stCxn id="548" idx="3"/>
                  <a:endCxn id="556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9" name="직선 화살표 연결선 145">
                  <a:extLst>
                    <a:ext uri="{FF2B5EF4-FFF2-40B4-BE49-F238E27FC236}">
                      <a16:creationId xmlns:a16="http://schemas.microsoft.com/office/drawing/2014/main" id="{D63A101C-DA2D-3843-BAA2-BF6072FA41FE}"/>
                    </a:ext>
                  </a:extLst>
                </p:cNvPr>
                <p:cNvCxnSpPr>
                  <a:cxnSpLocks/>
                  <a:endCxn id="561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0" name="직선 화살표 연결선 179">
                  <a:extLst>
                    <a:ext uri="{FF2B5EF4-FFF2-40B4-BE49-F238E27FC236}">
                      <a16:creationId xmlns:a16="http://schemas.microsoft.com/office/drawing/2014/main" id="{40A20F67-3FAD-6D44-921A-A99EEDEC91E5}"/>
                    </a:ext>
                  </a:extLst>
                </p:cNvPr>
                <p:cNvCxnSpPr>
                  <a:cxnSpLocks noChangeAspect="1"/>
                  <a:stCxn id="554" idx="1"/>
                  <a:endCxn id="538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1" name="직선 화살표 연결선 195">
                  <a:extLst>
                    <a:ext uri="{FF2B5EF4-FFF2-40B4-BE49-F238E27FC236}">
                      <a16:creationId xmlns:a16="http://schemas.microsoft.com/office/drawing/2014/main" id="{92B897A8-3DAF-2747-8D86-C5974D7DD0F7}"/>
                    </a:ext>
                  </a:extLst>
                </p:cNvPr>
                <p:cNvCxnSpPr>
                  <a:cxnSpLocks noChangeAspect="1"/>
                  <a:stCxn id="549" idx="3"/>
                  <a:endCxn id="553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32" name="그룹 531">
                  <a:extLst>
                    <a:ext uri="{FF2B5EF4-FFF2-40B4-BE49-F238E27FC236}">
                      <a16:creationId xmlns:a16="http://schemas.microsoft.com/office/drawing/2014/main" id="{C590D8BD-6D60-8D42-9FEE-62D6734FBD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66" name="타원 565">
                    <a:extLst>
                      <a:ext uri="{FF2B5EF4-FFF2-40B4-BE49-F238E27FC236}">
                        <a16:creationId xmlns:a16="http://schemas.microsoft.com/office/drawing/2014/main" id="{7154A3EF-5D2E-F444-9386-7DC706DC7D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67" name="직선 연결선 431">
                    <a:extLst>
                      <a:ext uri="{FF2B5EF4-FFF2-40B4-BE49-F238E27FC236}">
                        <a16:creationId xmlns:a16="http://schemas.microsoft.com/office/drawing/2014/main" id="{B0A4CD56-4B68-644E-9ED3-5D18093AA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533" name="직선 화살표 연결선 532">
                  <a:extLst>
                    <a:ext uri="{FF2B5EF4-FFF2-40B4-BE49-F238E27FC236}">
                      <a16:creationId xmlns:a16="http://schemas.microsoft.com/office/drawing/2014/main" id="{890A84FF-E1EB-BF46-BCBE-3C4054FF8CB8}"/>
                    </a:ext>
                  </a:extLst>
                </p:cNvPr>
                <p:cNvCxnSpPr>
                  <a:cxnSpLocks noChangeAspect="1"/>
                  <a:stCxn id="543" idx="1"/>
                  <a:endCxn id="568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34" name="그룹 533">
                  <a:extLst>
                    <a:ext uri="{FF2B5EF4-FFF2-40B4-BE49-F238E27FC236}">
                      <a16:creationId xmlns:a16="http://schemas.microsoft.com/office/drawing/2014/main" id="{F890001F-6417-EC49-A3CC-5D613F2F95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62" name="타원 561">
                    <a:extLst>
                      <a:ext uri="{FF2B5EF4-FFF2-40B4-BE49-F238E27FC236}">
                        <a16:creationId xmlns:a16="http://schemas.microsoft.com/office/drawing/2014/main" id="{9B761DA2-790D-8B47-8090-CBD74BF1E322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63" name="그룹 562">
                    <a:extLst>
                      <a:ext uri="{FF2B5EF4-FFF2-40B4-BE49-F238E27FC236}">
                        <a16:creationId xmlns:a16="http://schemas.microsoft.com/office/drawing/2014/main" id="{59E38414-084D-FA48-BD57-9E695B378E12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64" name="직선 연결선 431">
                      <a:extLst>
                        <a:ext uri="{FF2B5EF4-FFF2-40B4-BE49-F238E27FC236}">
                          <a16:creationId xmlns:a16="http://schemas.microsoft.com/office/drawing/2014/main" id="{28603772-2754-E048-A3DD-F2504F856E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65" name="직선 연결선 432">
                      <a:extLst>
                        <a:ext uri="{FF2B5EF4-FFF2-40B4-BE49-F238E27FC236}">
                          <a16:creationId xmlns:a16="http://schemas.microsoft.com/office/drawing/2014/main" id="{6CE512E4-C83E-7C4B-BE41-42AEF302CF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535" name="직선 화살표 연결선 534">
                  <a:extLst>
                    <a:ext uri="{FF2B5EF4-FFF2-40B4-BE49-F238E27FC236}">
                      <a16:creationId xmlns:a16="http://schemas.microsoft.com/office/drawing/2014/main" id="{60F8E095-950C-AF43-B6C3-654564E79457}"/>
                    </a:ext>
                  </a:extLst>
                </p:cNvPr>
                <p:cNvCxnSpPr>
                  <a:cxnSpLocks noChangeAspect="1"/>
                  <a:stCxn id="562" idx="2"/>
                  <a:endCxn id="543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6" name="직선 화살표 연결선 535">
                  <a:extLst>
                    <a:ext uri="{FF2B5EF4-FFF2-40B4-BE49-F238E27FC236}">
                      <a16:creationId xmlns:a16="http://schemas.microsoft.com/office/drawing/2014/main" id="{296E62A3-EFCE-1D46-9C33-E7E8BE45A7F1}"/>
                    </a:ext>
                  </a:extLst>
                </p:cNvPr>
                <p:cNvCxnSpPr>
                  <a:cxnSpLocks noChangeAspect="1"/>
                  <a:stCxn id="562" idx="6"/>
                  <a:endCxn id="544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537" name="직선 화살표 연결선 214">
                  <a:extLst>
                    <a:ext uri="{FF2B5EF4-FFF2-40B4-BE49-F238E27FC236}">
                      <a16:creationId xmlns:a16="http://schemas.microsoft.com/office/drawing/2014/main" id="{EA722093-8BF0-5247-AFC4-4D4983CB96A9}"/>
                    </a:ext>
                  </a:extLst>
                </p:cNvPr>
                <p:cNvCxnSpPr>
                  <a:cxnSpLocks noChangeAspect="1"/>
                  <a:stCxn id="544" idx="2"/>
                  <a:endCxn id="562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538" name="모서리가 둥근 직사각형 82">
                  <a:extLst>
                    <a:ext uri="{FF2B5EF4-FFF2-40B4-BE49-F238E27FC236}">
                      <a16:creationId xmlns:a16="http://schemas.microsoft.com/office/drawing/2014/main" id="{5E89BC9B-30C8-7E49-B6B9-5D0CFF7BA3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39" name="직선 화살표 연결선 538">
                  <a:extLst>
                    <a:ext uri="{FF2B5EF4-FFF2-40B4-BE49-F238E27FC236}">
                      <a16:creationId xmlns:a16="http://schemas.microsoft.com/office/drawing/2014/main" id="{BE24566E-08EB-6F4D-8137-C252CBB8E1FC}"/>
                    </a:ext>
                  </a:extLst>
                </p:cNvPr>
                <p:cNvCxnSpPr>
                  <a:cxnSpLocks noChangeAspect="1"/>
                  <a:stCxn id="538" idx="1"/>
                  <a:endCxn id="566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40" name="그룹 539">
                  <a:extLst>
                    <a:ext uri="{FF2B5EF4-FFF2-40B4-BE49-F238E27FC236}">
                      <a16:creationId xmlns:a16="http://schemas.microsoft.com/office/drawing/2014/main" id="{73CE1EBD-AB58-F54F-A23C-FAAA9137456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559" name="사다리꼴[T] 107">
                    <a:extLst>
                      <a:ext uri="{FF2B5EF4-FFF2-40B4-BE49-F238E27FC236}">
                        <a16:creationId xmlns:a16="http://schemas.microsoft.com/office/drawing/2014/main" id="{B0D84CBC-4D22-FA4A-BAA5-C67D1AE9BE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모서리가 둥근 직사각형 82">
                    <a:extLst>
                      <a:ext uri="{FF2B5EF4-FFF2-40B4-BE49-F238E27FC236}">
                        <a16:creationId xmlns:a16="http://schemas.microsoft.com/office/drawing/2014/main" id="{B6D29968-F68E-3F45-8393-F0FA1E8B50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1" name="모서리가 둥근 직사각형 82">
                    <a:extLst>
                      <a:ext uri="{FF2B5EF4-FFF2-40B4-BE49-F238E27FC236}">
                        <a16:creationId xmlns:a16="http://schemas.microsoft.com/office/drawing/2014/main" id="{236BDC8F-BDB1-B442-85A8-34A3441DB5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41" name="그룹 540">
                  <a:extLst>
                    <a:ext uri="{FF2B5EF4-FFF2-40B4-BE49-F238E27FC236}">
                      <a16:creationId xmlns:a16="http://schemas.microsoft.com/office/drawing/2014/main" id="{E641C447-27D4-2F41-849A-5343879ECA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556" name="사다리꼴[T] 107">
                    <a:extLst>
                      <a:ext uri="{FF2B5EF4-FFF2-40B4-BE49-F238E27FC236}">
                        <a16:creationId xmlns:a16="http://schemas.microsoft.com/office/drawing/2014/main" id="{DE0046E0-9C5A-8A48-BC46-1BFC20A8CF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모서리가 둥근 직사각형 82">
                    <a:extLst>
                      <a:ext uri="{FF2B5EF4-FFF2-40B4-BE49-F238E27FC236}">
                        <a16:creationId xmlns:a16="http://schemas.microsoft.com/office/drawing/2014/main" id="{AA309F41-F44B-9144-B909-B344DF2DE5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8" name="모서리가 둥근 직사각형 82">
                    <a:extLst>
                      <a:ext uri="{FF2B5EF4-FFF2-40B4-BE49-F238E27FC236}">
                        <a16:creationId xmlns:a16="http://schemas.microsoft.com/office/drawing/2014/main" id="{F6FF44E9-398A-F746-B8B0-5E0BD8149B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42" name="그룹 541">
                  <a:extLst>
                    <a:ext uri="{FF2B5EF4-FFF2-40B4-BE49-F238E27FC236}">
                      <a16:creationId xmlns:a16="http://schemas.microsoft.com/office/drawing/2014/main" id="{8EF294EE-BE95-B84B-B591-A224FC22EA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553" name="사다리꼴[T] 107">
                    <a:extLst>
                      <a:ext uri="{FF2B5EF4-FFF2-40B4-BE49-F238E27FC236}">
                        <a16:creationId xmlns:a16="http://schemas.microsoft.com/office/drawing/2014/main" id="{DB5CEDF6-E34B-9A44-B2A7-F7AB9D8EA5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모서리가 둥근 직사각형 82">
                    <a:extLst>
                      <a:ext uri="{FF2B5EF4-FFF2-40B4-BE49-F238E27FC236}">
                        <a16:creationId xmlns:a16="http://schemas.microsoft.com/office/drawing/2014/main" id="{C61DCFD3-5CF6-C246-85F3-B5B069E49D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5" name="모서리가 둥근 직사각형 82">
                    <a:extLst>
                      <a:ext uri="{FF2B5EF4-FFF2-40B4-BE49-F238E27FC236}">
                        <a16:creationId xmlns:a16="http://schemas.microsoft.com/office/drawing/2014/main" id="{888D6ADB-C6FE-EE45-B653-3B942599F1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43" name="모서리가 둥근 직사각형 82">
                  <a:extLst>
                    <a:ext uri="{FF2B5EF4-FFF2-40B4-BE49-F238E27FC236}">
                      <a16:creationId xmlns:a16="http://schemas.microsoft.com/office/drawing/2014/main" id="{3F83962A-C26F-2143-B654-2BEF5668E6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4" name="모서리가 둥근 직사각형 82">
                  <a:extLst>
                    <a:ext uri="{FF2B5EF4-FFF2-40B4-BE49-F238E27FC236}">
                      <a16:creationId xmlns:a16="http://schemas.microsoft.com/office/drawing/2014/main" id="{F93CB73C-B1E8-B34B-B956-6102533280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45" name="그룹 544">
                  <a:extLst>
                    <a:ext uri="{FF2B5EF4-FFF2-40B4-BE49-F238E27FC236}">
                      <a16:creationId xmlns:a16="http://schemas.microsoft.com/office/drawing/2014/main" id="{3B213BD0-0FE7-7C45-85AA-020EEF6490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550" name="사다리꼴[T] 107">
                    <a:extLst>
                      <a:ext uri="{FF2B5EF4-FFF2-40B4-BE49-F238E27FC236}">
                        <a16:creationId xmlns:a16="http://schemas.microsoft.com/office/drawing/2014/main" id="{92767443-1E55-444B-A506-3B4C2F929F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모서리가 둥근 직사각형 82">
                    <a:extLst>
                      <a:ext uri="{FF2B5EF4-FFF2-40B4-BE49-F238E27FC236}">
                        <a16:creationId xmlns:a16="http://schemas.microsoft.com/office/drawing/2014/main" id="{7D0F0768-660A-CF45-BB0F-E47F322E77F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2" name="모서리가 둥근 직사각형 82">
                    <a:extLst>
                      <a:ext uri="{FF2B5EF4-FFF2-40B4-BE49-F238E27FC236}">
                        <a16:creationId xmlns:a16="http://schemas.microsoft.com/office/drawing/2014/main" id="{55E5F2CB-1738-B84D-9F75-E7BE421D5D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46" name="모서리가 둥근 직사각형 82">
                  <a:extLst>
                    <a:ext uri="{FF2B5EF4-FFF2-40B4-BE49-F238E27FC236}">
                      <a16:creationId xmlns:a16="http://schemas.microsoft.com/office/drawing/2014/main" id="{755D909C-A5F5-034B-8D8D-F8B8A57EF2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7" name="모서리가 둥근 직사각형 82">
                  <a:extLst>
                    <a:ext uri="{FF2B5EF4-FFF2-40B4-BE49-F238E27FC236}">
                      <a16:creationId xmlns:a16="http://schemas.microsoft.com/office/drawing/2014/main" id="{9E21CB27-DC72-AA4E-AD94-E27A43B592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8" name="모서리가 둥근 직사각형 82">
                  <a:extLst>
                    <a:ext uri="{FF2B5EF4-FFF2-40B4-BE49-F238E27FC236}">
                      <a16:creationId xmlns:a16="http://schemas.microsoft.com/office/drawing/2014/main" id="{F9F9EB62-36BF-DD46-9AD5-9191DF509E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9" name="모서리가 둥근 직사각형 82">
                  <a:extLst>
                    <a:ext uri="{FF2B5EF4-FFF2-40B4-BE49-F238E27FC236}">
                      <a16:creationId xmlns:a16="http://schemas.microsoft.com/office/drawing/2014/main" id="{A2F531BF-1F05-5A4F-A718-B76F39EC5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2" name="직선 화살표 연결선 521">
                <a:extLst>
                  <a:ext uri="{FF2B5EF4-FFF2-40B4-BE49-F238E27FC236}">
                    <a16:creationId xmlns:a16="http://schemas.microsoft.com/office/drawing/2014/main" id="{7EF83F1B-9A35-C84C-B499-D026F344AE3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6EEEA94D-BDD5-3D49-AA18-8A42540ECF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marR="0" lvl="0" indent="0" algn="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kumimoji="0" lang="en-US" altLang="ko-KR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6EEEA94D-BDD5-3D49-AA18-8A42540E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2020" t="-27273" r="-303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2B77F76B-4129-2F4D-B4EF-D98C52F8E687}"/>
              </a:ext>
            </a:extLst>
          </p:cNvPr>
          <p:cNvGrpSpPr>
            <a:grpSpLocks noChangeAspect="1"/>
          </p:cNvGrpSpPr>
          <p:nvPr/>
        </p:nvGrpSpPr>
        <p:grpSpPr>
          <a:xfrm>
            <a:off x="1350133" y="2162325"/>
            <a:ext cx="2100792" cy="509162"/>
            <a:chOff x="7547659" y="2448774"/>
            <a:chExt cx="996950" cy="226800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20CB072-33E7-AF4A-98FB-CD585CFFC36E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D1029EF7-5FB6-304C-ADC8-84FA31EBA9C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61" name="모서리가 둥근 직사각형 82">
                  <a:extLst>
                    <a:ext uri="{FF2B5EF4-FFF2-40B4-BE49-F238E27FC236}">
                      <a16:creationId xmlns:a16="http://schemas.microsoft.com/office/drawing/2014/main" id="{62187009-41E9-A242-8B33-F9EFC1FFADDA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2" name="그룹 361">
                  <a:extLst>
                    <a:ext uri="{FF2B5EF4-FFF2-40B4-BE49-F238E27FC236}">
                      <a16:creationId xmlns:a16="http://schemas.microsoft.com/office/drawing/2014/main" id="{4FA62184-B56F-AC4E-8177-0B1598158B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06" name="타원 405">
                    <a:extLst>
                      <a:ext uri="{FF2B5EF4-FFF2-40B4-BE49-F238E27FC236}">
                        <a16:creationId xmlns:a16="http://schemas.microsoft.com/office/drawing/2014/main" id="{9E9AEC6D-71A0-C44A-9B7E-F7D2DD5BFFB9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07" name="그룹 406">
                    <a:extLst>
                      <a:ext uri="{FF2B5EF4-FFF2-40B4-BE49-F238E27FC236}">
                        <a16:creationId xmlns:a16="http://schemas.microsoft.com/office/drawing/2014/main" id="{ADF96F28-2B67-744A-AD7C-09879BFDACE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08" name="직선 연결선 137">
                      <a:extLst>
                        <a:ext uri="{FF2B5EF4-FFF2-40B4-BE49-F238E27FC236}">
                          <a16:creationId xmlns:a16="http://schemas.microsoft.com/office/drawing/2014/main" id="{82CE6121-22B3-8D4F-8663-269A4237B7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09" name="직선 연결선 138">
                      <a:extLst>
                        <a:ext uri="{FF2B5EF4-FFF2-40B4-BE49-F238E27FC236}">
                          <a16:creationId xmlns:a16="http://schemas.microsoft.com/office/drawing/2014/main" id="{ED05DB9C-8F91-D645-AE30-7DC789FEA3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363" name="직선 화살표 연결선 145">
                  <a:extLst>
                    <a:ext uri="{FF2B5EF4-FFF2-40B4-BE49-F238E27FC236}">
                      <a16:creationId xmlns:a16="http://schemas.microsoft.com/office/drawing/2014/main" id="{A58C5EFC-EBA7-9343-B69F-2ECFAB61717B}"/>
                    </a:ext>
                  </a:extLst>
                </p:cNvPr>
                <p:cNvCxnSpPr>
                  <a:cxnSpLocks/>
                  <a:endCxn id="389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364" name="직선 화살표 연결선 363">
                  <a:extLst>
                    <a:ext uri="{FF2B5EF4-FFF2-40B4-BE49-F238E27FC236}">
                      <a16:creationId xmlns:a16="http://schemas.microsoft.com/office/drawing/2014/main" id="{27582899-5D4D-A946-A45D-463845C85900}"/>
                    </a:ext>
                  </a:extLst>
                </p:cNvPr>
                <p:cNvCxnSpPr>
                  <a:cxnSpLocks noChangeAspect="1"/>
                  <a:stCxn id="393" idx="1"/>
                  <a:endCxn id="398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5" name="직선 화살표 연결선 179">
                  <a:extLst>
                    <a:ext uri="{FF2B5EF4-FFF2-40B4-BE49-F238E27FC236}">
                      <a16:creationId xmlns:a16="http://schemas.microsoft.com/office/drawing/2014/main" id="{AC676636-70A1-3B4F-8952-EEE7A136B088}"/>
                    </a:ext>
                  </a:extLst>
                </p:cNvPr>
                <p:cNvCxnSpPr>
                  <a:cxnSpLocks noChangeAspect="1"/>
                  <a:stCxn id="396" idx="1"/>
                  <a:endCxn id="376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6" name="직선 화살표 연결선 195">
                  <a:extLst>
                    <a:ext uri="{FF2B5EF4-FFF2-40B4-BE49-F238E27FC236}">
                      <a16:creationId xmlns:a16="http://schemas.microsoft.com/office/drawing/2014/main" id="{F964F1C5-6168-8048-8877-911C090897C9}"/>
                    </a:ext>
                  </a:extLst>
                </p:cNvPr>
                <p:cNvCxnSpPr>
                  <a:cxnSpLocks noChangeAspect="1"/>
                  <a:stCxn id="386" idx="3"/>
                  <a:endCxn id="394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7" name="직선 화살표 연결선 145">
                  <a:extLst>
                    <a:ext uri="{FF2B5EF4-FFF2-40B4-BE49-F238E27FC236}">
                      <a16:creationId xmlns:a16="http://schemas.microsoft.com/office/drawing/2014/main" id="{54CCCFEF-D872-C84A-A19E-30C56BF82311}"/>
                    </a:ext>
                  </a:extLst>
                </p:cNvPr>
                <p:cNvCxnSpPr>
                  <a:cxnSpLocks/>
                  <a:endCxn id="399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8" name="직선 화살표 연결선 179">
                  <a:extLst>
                    <a:ext uri="{FF2B5EF4-FFF2-40B4-BE49-F238E27FC236}">
                      <a16:creationId xmlns:a16="http://schemas.microsoft.com/office/drawing/2014/main" id="{9B9F2359-B999-4B42-AF27-65AA18D3A7BD}"/>
                    </a:ext>
                  </a:extLst>
                </p:cNvPr>
                <p:cNvCxnSpPr>
                  <a:cxnSpLocks noChangeAspect="1"/>
                  <a:stCxn id="392" idx="1"/>
                  <a:endCxn id="376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9" name="직선 화살표 연결선 195">
                  <a:extLst>
                    <a:ext uri="{FF2B5EF4-FFF2-40B4-BE49-F238E27FC236}">
                      <a16:creationId xmlns:a16="http://schemas.microsoft.com/office/drawing/2014/main" id="{F4722994-FFCC-C344-8EAB-5232FB641D84}"/>
                    </a:ext>
                  </a:extLst>
                </p:cNvPr>
                <p:cNvCxnSpPr>
                  <a:cxnSpLocks noChangeAspect="1"/>
                  <a:stCxn id="387" idx="3"/>
                  <a:endCxn id="391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0" name="그룹 369">
                  <a:extLst>
                    <a:ext uri="{FF2B5EF4-FFF2-40B4-BE49-F238E27FC236}">
                      <a16:creationId xmlns:a16="http://schemas.microsoft.com/office/drawing/2014/main" id="{7AB0D4C1-C305-8144-955E-42FCF634F5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04" name="타원 403">
                    <a:extLst>
                      <a:ext uri="{FF2B5EF4-FFF2-40B4-BE49-F238E27FC236}">
                        <a16:creationId xmlns:a16="http://schemas.microsoft.com/office/drawing/2014/main" id="{A279906F-1CC3-C545-91A7-3AE5418EFB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05" name="직선 연결선 431">
                    <a:extLst>
                      <a:ext uri="{FF2B5EF4-FFF2-40B4-BE49-F238E27FC236}">
                        <a16:creationId xmlns:a16="http://schemas.microsoft.com/office/drawing/2014/main" id="{13319A7A-97E8-464B-A7BD-1C58CA5B55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371" name="직선 화살표 연결선 370">
                  <a:extLst>
                    <a:ext uri="{FF2B5EF4-FFF2-40B4-BE49-F238E27FC236}">
                      <a16:creationId xmlns:a16="http://schemas.microsoft.com/office/drawing/2014/main" id="{2A14A372-7C7E-D643-ABED-E36330FB31CB}"/>
                    </a:ext>
                  </a:extLst>
                </p:cNvPr>
                <p:cNvCxnSpPr>
                  <a:cxnSpLocks noChangeAspect="1"/>
                  <a:stCxn id="381" idx="1"/>
                  <a:endCxn id="406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2" name="그룹 371">
                  <a:extLst>
                    <a:ext uri="{FF2B5EF4-FFF2-40B4-BE49-F238E27FC236}">
                      <a16:creationId xmlns:a16="http://schemas.microsoft.com/office/drawing/2014/main" id="{D109145F-9C49-354B-A3E5-4961A2AD83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00" name="타원 399">
                    <a:extLst>
                      <a:ext uri="{FF2B5EF4-FFF2-40B4-BE49-F238E27FC236}">
                        <a16:creationId xmlns:a16="http://schemas.microsoft.com/office/drawing/2014/main" id="{7ADDFFF0-40D2-D049-9E2B-BAD28B37D3C1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01" name="그룹 400">
                    <a:extLst>
                      <a:ext uri="{FF2B5EF4-FFF2-40B4-BE49-F238E27FC236}">
                        <a16:creationId xmlns:a16="http://schemas.microsoft.com/office/drawing/2014/main" id="{274E5237-C81D-5A4C-8FC8-F7D3FD5045F3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02" name="직선 연결선 431">
                      <a:extLst>
                        <a:ext uri="{FF2B5EF4-FFF2-40B4-BE49-F238E27FC236}">
                          <a16:creationId xmlns:a16="http://schemas.microsoft.com/office/drawing/2014/main" id="{407F9AFC-636A-754C-8EEB-B937367BDC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03" name="직선 연결선 432">
                      <a:extLst>
                        <a:ext uri="{FF2B5EF4-FFF2-40B4-BE49-F238E27FC236}">
                          <a16:creationId xmlns:a16="http://schemas.microsoft.com/office/drawing/2014/main" id="{51F142C4-993A-8E4E-ADB7-7D640E9591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373" name="직선 화살표 연결선 372">
                  <a:extLst>
                    <a:ext uri="{FF2B5EF4-FFF2-40B4-BE49-F238E27FC236}">
                      <a16:creationId xmlns:a16="http://schemas.microsoft.com/office/drawing/2014/main" id="{A654307D-72AE-1040-BF6A-135A9FFC32E8}"/>
                    </a:ext>
                  </a:extLst>
                </p:cNvPr>
                <p:cNvCxnSpPr>
                  <a:cxnSpLocks noChangeAspect="1"/>
                  <a:stCxn id="400" idx="2"/>
                  <a:endCxn id="381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74" name="직선 화살표 연결선 373">
                  <a:extLst>
                    <a:ext uri="{FF2B5EF4-FFF2-40B4-BE49-F238E27FC236}">
                      <a16:creationId xmlns:a16="http://schemas.microsoft.com/office/drawing/2014/main" id="{C2D8FED9-21F8-3042-BEA5-1E5CE6D2F165}"/>
                    </a:ext>
                  </a:extLst>
                </p:cNvPr>
                <p:cNvCxnSpPr>
                  <a:cxnSpLocks noChangeAspect="1"/>
                  <a:stCxn id="400" idx="6"/>
                  <a:endCxn id="382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375" name="직선 화살표 연결선 214">
                  <a:extLst>
                    <a:ext uri="{FF2B5EF4-FFF2-40B4-BE49-F238E27FC236}">
                      <a16:creationId xmlns:a16="http://schemas.microsoft.com/office/drawing/2014/main" id="{8756607A-193F-DA42-86EB-56FA6D626DE6}"/>
                    </a:ext>
                  </a:extLst>
                </p:cNvPr>
                <p:cNvCxnSpPr>
                  <a:cxnSpLocks noChangeAspect="1"/>
                  <a:stCxn id="382" idx="2"/>
                  <a:endCxn id="400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376" name="모서리가 둥근 직사각형 82">
                  <a:extLst>
                    <a:ext uri="{FF2B5EF4-FFF2-40B4-BE49-F238E27FC236}">
                      <a16:creationId xmlns:a16="http://schemas.microsoft.com/office/drawing/2014/main" id="{412A78A8-F09D-B64D-AF77-8979145D4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77" name="직선 화살표 연결선 376">
                  <a:extLst>
                    <a:ext uri="{FF2B5EF4-FFF2-40B4-BE49-F238E27FC236}">
                      <a16:creationId xmlns:a16="http://schemas.microsoft.com/office/drawing/2014/main" id="{A6BD1282-92BA-9145-9D91-CC17E3CE1907}"/>
                    </a:ext>
                  </a:extLst>
                </p:cNvPr>
                <p:cNvCxnSpPr>
                  <a:cxnSpLocks noChangeAspect="1"/>
                  <a:stCxn id="376" idx="1"/>
                  <a:endCxn id="404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0249BDFB-B5D5-3642-9FCF-ACEB26B990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397" name="사다리꼴[T] 107">
                    <a:extLst>
                      <a:ext uri="{FF2B5EF4-FFF2-40B4-BE49-F238E27FC236}">
                        <a16:creationId xmlns:a16="http://schemas.microsoft.com/office/drawing/2014/main" id="{2FD98B74-89CF-FF47-861C-B77064E053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모서리가 둥근 직사각형 82">
                    <a:extLst>
                      <a:ext uri="{FF2B5EF4-FFF2-40B4-BE49-F238E27FC236}">
                        <a16:creationId xmlns:a16="http://schemas.microsoft.com/office/drawing/2014/main" id="{7686741D-5FD9-DA48-A6F4-A47BFD804E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9" name="모서리가 둥근 직사각형 82">
                    <a:extLst>
                      <a:ext uri="{FF2B5EF4-FFF2-40B4-BE49-F238E27FC236}">
                        <a16:creationId xmlns:a16="http://schemas.microsoft.com/office/drawing/2014/main" id="{35E264E2-1053-3B4E-AD21-18685FD285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9" name="그룹 378">
                  <a:extLst>
                    <a:ext uri="{FF2B5EF4-FFF2-40B4-BE49-F238E27FC236}">
                      <a16:creationId xmlns:a16="http://schemas.microsoft.com/office/drawing/2014/main" id="{49F786E7-1E55-CA4F-8B16-50B9F8D2972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394" name="사다리꼴[T] 107">
                    <a:extLst>
                      <a:ext uri="{FF2B5EF4-FFF2-40B4-BE49-F238E27FC236}">
                        <a16:creationId xmlns:a16="http://schemas.microsoft.com/office/drawing/2014/main" id="{390406F2-4CBB-824D-939A-1CB379B665A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모서리가 둥근 직사각형 82">
                    <a:extLst>
                      <a:ext uri="{FF2B5EF4-FFF2-40B4-BE49-F238E27FC236}">
                        <a16:creationId xmlns:a16="http://schemas.microsoft.com/office/drawing/2014/main" id="{ADDF0B18-8350-7B41-A30F-EB188D9F87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6" name="모서리가 둥근 직사각형 82">
                    <a:extLst>
                      <a:ext uri="{FF2B5EF4-FFF2-40B4-BE49-F238E27FC236}">
                        <a16:creationId xmlns:a16="http://schemas.microsoft.com/office/drawing/2014/main" id="{F93120D2-ACDE-7C4A-8444-E9CCD4A6D6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80" name="그룹 379">
                  <a:extLst>
                    <a:ext uri="{FF2B5EF4-FFF2-40B4-BE49-F238E27FC236}">
                      <a16:creationId xmlns:a16="http://schemas.microsoft.com/office/drawing/2014/main" id="{2523A8EA-DA52-8446-84DA-AAA70568EE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391" name="사다리꼴[T] 107">
                    <a:extLst>
                      <a:ext uri="{FF2B5EF4-FFF2-40B4-BE49-F238E27FC236}">
                        <a16:creationId xmlns:a16="http://schemas.microsoft.com/office/drawing/2014/main" id="{800D746A-D0B3-B349-B556-D9964086E4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모서리가 둥근 직사각형 82">
                    <a:extLst>
                      <a:ext uri="{FF2B5EF4-FFF2-40B4-BE49-F238E27FC236}">
                        <a16:creationId xmlns:a16="http://schemas.microsoft.com/office/drawing/2014/main" id="{2817C005-C836-FF4B-A1A2-BBE211F911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3" name="모서리가 둥근 직사각형 82">
                    <a:extLst>
                      <a:ext uri="{FF2B5EF4-FFF2-40B4-BE49-F238E27FC236}">
                        <a16:creationId xmlns:a16="http://schemas.microsoft.com/office/drawing/2014/main" id="{76A6E29B-D4CA-F448-AD89-BF55A3BDE0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1" name="모서리가 둥근 직사각형 82">
                  <a:extLst>
                    <a:ext uri="{FF2B5EF4-FFF2-40B4-BE49-F238E27FC236}">
                      <a16:creationId xmlns:a16="http://schemas.microsoft.com/office/drawing/2014/main" id="{B4EE2FB4-B22E-3D42-AA17-2494B9CE45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2" name="모서리가 둥근 직사각형 82">
                  <a:extLst>
                    <a:ext uri="{FF2B5EF4-FFF2-40B4-BE49-F238E27FC236}">
                      <a16:creationId xmlns:a16="http://schemas.microsoft.com/office/drawing/2014/main" id="{A170BF7E-C344-924E-B0CF-2B2C9395D9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3" name="그룹 382">
                  <a:extLst>
                    <a:ext uri="{FF2B5EF4-FFF2-40B4-BE49-F238E27FC236}">
                      <a16:creationId xmlns:a16="http://schemas.microsoft.com/office/drawing/2014/main" id="{78BC5C2F-2429-0B46-819B-9BA2C8E64D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388" name="사다리꼴[T] 107">
                    <a:extLst>
                      <a:ext uri="{FF2B5EF4-FFF2-40B4-BE49-F238E27FC236}">
                        <a16:creationId xmlns:a16="http://schemas.microsoft.com/office/drawing/2014/main" id="{F6901D0E-F19C-E84B-80FD-5FE961B038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모서리가 둥근 직사각형 82">
                    <a:extLst>
                      <a:ext uri="{FF2B5EF4-FFF2-40B4-BE49-F238E27FC236}">
                        <a16:creationId xmlns:a16="http://schemas.microsoft.com/office/drawing/2014/main" id="{CBBC42FF-8B33-6C4D-8F4F-C1DAEECA07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0" name="모서리가 둥근 직사각형 82">
                    <a:extLst>
                      <a:ext uri="{FF2B5EF4-FFF2-40B4-BE49-F238E27FC236}">
                        <a16:creationId xmlns:a16="http://schemas.microsoft.com/office/drawing/2014/main" id="{43C12DD5-196F-A648-9A8A-AB41F5CF2E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4" name="모서리가 둥근 직사각형 82">
                  <a:extLst>
                    <a:ext uri="{FF2B5EF4-FFF2-40B4-BE49-F238E27FC236}">
                      <a16:creationId xmlns:a16="http://schemas.microsoft.com/office/drawing/2014/main" id="{F5B9092A-72D9-1D4C-97D0-2A42D3B0A6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5" name="모서리가 둥근 직사각형 82">
                  <a:extLst>
                    <a:ext uri="{FF2B5EF4-FFF2-40B4-BE49-F238E27FC236}">
                      <a16:creationId xmlns:a16="http://schemas.microsoft.com/office/drawing/2014/main" id="{B1CCD88F-7F2F-C644-87E7-2C9E55A90D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6" name="모서리가 둥근 직사각형 82">
                  <a:extLst>
                    <a:ext uri="{FF2B5EF4-FFF2-40B4-BE49-F238E27FC236}">
                      <a16:creationId xmlns:a16="http://schemas.microsoft.com/office/drawing/2014/main" id="{A0E73CCB-79D3-6E4B-84D0-DC75756B70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7" name="모서리가 둥근 직사각형 82">
                  <a:extLst>
                    <a:ext uri="{FF2B5EF4-FFF2-40B4-BE49-F238E27FC236}">
                      <a16:creationId xmlns:a16="http://schemas.microsoft.com/office/drawing/2014/main" id="{89B01E0D-8843-8E4E-826F-331C5925DB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60" name="직선 화살표 연결선 359">
                <a:extLst>
                  <a:ext uri="{FF2B5EF4-FFF2-40B4-BE49-F238E27FC236}">
                    <a16:creationId xmlns:a16="http://schemas.microsoft.com/office/drawing/2014/main" id="{0E5CC219-10CC-9348-BA8C-5B986E13195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4134F322-CA09-764F-8235-2BF3EA874743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rgbClr val="E1C4CF"/>
          </a:solidFill>
          <a:ln w="9525" cap="flat" cmpd="sng" algn="ctr">
            <a:solidFill>
              <a:srgbClr val="A6185B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50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50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50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solidFill>
              <a:srgbClr val="F2F2F2"/>
            </a:solidFill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grpSp>
        <p:nvGrpSpPr>
          <p:cNvPr id="957" name="그룹 956">
            <a:extLst>
              <a:ext uri="{FF2B5EF4-FFF2-40B4-BE49-F238E27FC236}">
                <a16:creationId xmlns:a16="http://schemas.microsoft.com/office/drawing/2014/main" id="{9DA26EE6-FE50-4641-A04F-47B0B1DFDF09}"/>
              </a:ext>
            </a:extLst>
          </p:cNvPr>
          <p:cNvGrpSpPr>
            <a:grpSpLocks/>
          </p:cNvGrpSpPr>
          <p:nvPr/>
        </p:nvGrpSpPr>
        <p:grpSpPr>
          <a:xfrm>
            <a:off x="3905255" y="2404754"/>
            <a:ext cx="510615" cy="341005"/>
            <a:chOff x="8701297" y="2830636"/>
            <a:chExt cx="265958" cy="177615"/>
          </a:xfrm>
        </p:grpSpPr>
        <p:sp>
          <p:nvSpPr>
            <p:cNvPr id="958" name="모서리가 둥근 직사각형 82">
              <a:extLst>
                <a:ext uri="{FF2B5EF4-FFF2-40B4-BE49-F238E27FC236}">
                  <a16:creationId xmlns:a16="http://schemas.microsoft.com/office/drawing/2014/main" id="{EA18F579-366B-F24E-B39B-7A8E5D6E2A87}"/>
                </a:ext>
              </a:extLst>
            </p:cNvPr>
            <p:cNvSpPr/>
            <p:nvPr/>
          </p:nvSpPr>
          <p:spPr>
            <a:xfrm>
              <a:off x="8701297" y="2830636"/>
              <a:ext cx="265958" cy="177615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Top k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Unit</a:t>
              </a:r>
            </a:p>
          </p:txBody>
        </p:sp>
        <p:sp>
          <p:nvSpPr>
            <p:cNvPr id="959" name="모서리가 둥근 직사각형 82">
              <a:extLst>
                <a:ext uri="{FF2B5EF4-FFF2-40B4-BE49-F238E27FC236}">
                  <a16:creationId xmlns:a16="http://schemas.microsoft.com/office/drawing/2014/main" id="{BBDF481D-3A6A-B941-9262-4A86BDC9CE11}"/>
                </a:ext>
              </a:extLst>
            </p:cNvPr>
            <p:cNvSpPr/>
            <p:nvPr/>
          </p:nvSpPr>
          <p:spPr>
            <a:xfrm>
              <a:off x="8820382" y="2838373"/>
              <a:ext cx="111717" cy="67401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60" name="모서리가 둥근 직사각형 82">
              <a:extLst>
                <a:ext uri="{FF2B5EF4-FFF2-40B4-BE49-F238E27FC236}">
                  <a16:creationId xmlns:a16="http://schemas.microsoft.com/office/drawing/2014/main" id="{767EF1A7-6525-CA40-9F41-DC05AB6597DF}"/>
                </a:ext>
              </a:extLst>
            </p:cNvPr>
            <p:cNvSpPr/>
            <p:nvPr/>
          </p:nvSpPr>
          <p:spPr>
            <a:xfrm>
              <a:off x="8803023" y="2908764"/>
              <a:ext cx="111717" cy="67401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8367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모서리가 둥근 직사각형 571">
                <a:extLst>
                  <a:ext uri="{FF2B5EF4-FFF2-40B4-BE49-F238E27FC236}">
                    <a16:creationId xmlns:a16="http://schemas.microsoft.com/office/drawing/2014/main" id="{53B3FE18-60B6-0D42-A917-0745A84C9D68}"/>
                  </a:ext>
                </a:extLst>
              </p:cNvPr>
              <p:cNvSpPr/>
              <p:nvPr/>
            </p:nvSpPr>
            <p:spPr>
              <a:xfrm>
                <a:off x="222660" y="3792242"/>
                <a:ext cx="8698679" cy="872436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08000" rIns="0" bIns="0" rtlCol="0" anchor="ctr"/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   </a:t>
                </a:r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Memory Reader reads centroid vectors in a streaming manner</a:t>
                </a:r>
              </a:p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𝑐𝑢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Compute Units compute similarity between the query and centroid</a:t>
                </a:r>
              </a:p>
              <a:p>
                <a:r>
                  <a:rPr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3.    Computed similarities are passed to the Top-k selection unit</a:t>
                </a:r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72" name="모서리가 둥근 직사각형 571">
                <a:extLst>
                  <a:ext uri="{FF2B5EF4-FFF2-40B4-BE49-F238E27FC236}">
                    <a16:creationId xmlns:a16="http://schemas.microsoft.com/office/drawing/2014/main" id="{53B3FE18-60B6-0D42-A917-0745A84C9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60" y="3792242"/>
                <a:ext cx="8698679" cy="872436"/>
              </a:xfrm>
              <a:prstGeom prst="roundRect">
                <a:avLst/>
              </a:prstGeom>
              <a:blipFill>
                <a:blip r:embed="rId5"/>
                <a:stretch>
                  <a:fillRect b="-4286"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3" name="모서리가 둥근 직사각형 342">
            <a:extLst>
              <a:ext uri="{FF2B5EF4-FFF2-40B4-BE49-F238E27FC236}">
                <a16:creationId xmlns:a16="http://schemas.microsoft.com/office/drawing/2014/main" id="{1C546D89-AC36-5744-86DC-256230CA101E}"/>
              </a:ext>
            </a:extLst>
          </p:cNvPr>
          <p:cNvSpPr/>
          <p:nvPr/>
        </p:nvSpPr>
        <p:spPr>
          <a:xfrm>
            <a:off x="370050" y="3644744"/>
            <a:ext cx="3445018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1 - Cluster Filtering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573" name="TextBox 572">
            <a:extLst>
              <a:ext uri="{FF2B5EF4-FFF2-40B4-BE49-F238E27FC236}">
                <a16:creationId xmlns:a16="http://schemas.microsoft.com/office/drawing/2014/main" id="{52286466-5616-D143-A48E-70FFA6375C26}"/>
              </a:ext>
            </a:extLst>
          </p:cNvPr>
          <p:cNvSpPr txBox="1"/>
          <p:nvPr/>
        </p:nvSpPr>
        <p:spPr>
          <a:xfrm>
            <a:off x="2768609" y="1116045"/>
            <a:ext cx="1647261" cy="1533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Inner Product</a:t>
            </a:r>
            <a:endParaRPr lang="ko-KR" altLang="en-US" sz="1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43F6D825-24BF-0B48-8BC3-CFB1F41C1812}"/>
              </a:ext>
            </a:extLst>
          </p:cNvPr>
          <p:cNvSpPr txBox="1"/>
          <p:nvPr/>
        </p:nvSpPr>
        <p:spPr>
          <a:xfrm>
            <a:off x="4329407" y="1122508"/>
            <a:ext cx="669813" cy="1693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L2 Distance</a:t>
            </a:r>
            <a:endParaRPr lang="ko-KR" altLang="en-US" sz="1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2F7A64B5-6AB1-DC44-8595-10A8AA39D960}"/>
              </a:ext>
            </a:extLst>
          </p:cNvPr>
          <p:cNvCxnSpPr>
            <a:cxnSpLocks/>
          </p:cNvCxnSpPr>
          <p:nvPr/>
        </p:nvCxnSpPr>
        <p:spPr>
          <a:xfrm flipH="1" flipV="1">
            <a:off x="2940702" y="1192737"/>
            <a:ext cx="268565" cy="46"/>
          </a:xfrm>
          <a:prstGeom prst="straightConnector1">
            <a:avLst/>
          </a:prstGeom>
          <a:ln w="19050">
            <a:solidFill>
              <a:srgbClr val="B84F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CA5D341D-0A73-AF47-B65D-E7575BC5330A}"/>
              </a:ext>
            </a:extLst>
          </p:cNvPr>
          <p:cNvCxnSpPr>
            <a:cxnSpLocks/>
          </p:cNvCxnSpPr>
          <p:nvPr/>
        </p:nvCxnSpPr>
        <p:spPr>
          <a:xfrm flipH="1">
            <a:off x="4017497" y="1199764"/>
            <a:ext cx="268565" cy="0"/>
          </a:xfrm>
          <a:prstGeom prst="straightConnector1">
            <a:avLst/>
          </a:prstGeom>
          <a:ln w="19050">
            <a:solidFill>
              <a:srgbClr val="00B0A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2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518AD2B0-ECE0-1040-B4B3-A1E39F8C1D86}"/>
              </a:ext>
            </a:extLst>
          </p:cNvPr>
          <p:cNvGrpSpPr>
            <a:grpSpLocks noChangeAspect="1"/>
          </p:cNvGrpSpPr>
          <p:nvPr/>
        </p:nvGrpSpPr>
        <p:grpSpPr>
          <a:xfrm>
            <a:off x="1341243" y="2759525"/>
            <a:ext cx="2100792" cy="509162"/>
            <a:chOff x="7547659" y="2448774"/>
            <a:chExt cx="996950" cy="226800"/>
          </a:xfrm>
        </p:grpSpPr>
        <p:grpSp>
          <p:nvGrpSpPr>
            <p:cNvPr id="519" name="그룹 518">
              <a:extLst>
                <a:ext uri="{FF2B5EF4-FFF2-40B4-BE49-F238E27FC236}">
                  <a16:creationId xmlns:a16="http://schemas.microsoft.com/office/drawing/2014/main" id="{28F7D52F-2839-A04E-B6C4-B02FDB80876E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521" name="그룹 520">
                <a:extLst>
                  <a:ext uri="{FF2B5EF4-FFF2-40B4-BE49-F238E27FC236}">
                    <a16:creationId xmlns:a16="http://schemas.microsoft.com/office/drawing/2014/main" id="{3CB2780C-6A04-5E42-A7C8-4BBF4A44D3FB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523" name="모서리가 둥근 직사각형 82">
                  <a:extLst>
                    <a:ext uri="{FF2B5EF4-FFF2-40B4-BE49-F238E27FC236}">
                      <a16:creationId xmlns:a16="http://schemas.microsoft.com/office/drawing/2014/main" id="{49A52952-F54D-7C4D-833F-D0B0C835E7FC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24" name="그룹 523">
                  <a:extLst>
                    <a:ext uri="{FF2B5EF4-FFF2-40B4-BE49-F238E27FC236}">
                      <a16:creationId xmlns:a16="http://schemas.microsoft.com/office/drawing/2014/main" id="{34C6D871-67C1-4148-A10A-80F0F7BDEB7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68" name="타원 567">
                    <a:extLst>
                      <a:ext uri="{FF2B5EF4-FFF2-40B4-BE49-F238E27FC236}">
                        <a16:creationId xmlns:a16="http://schemas.microsoft.com/office/drawing/2014/main" id="{B5B28B21-0598-9241-A4C1-FE9320EE4F1D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69" name="그룹 568">
                    <a:extLst>
                      <a:ext uri="{FF2B5EF4-FFF2-40B4-BE49-F238E27FC236}">
                        <a16:creationId xmlns:a16="http://schemas.microsoft.com/office/drawing/2014/main" id="{C9ECDB21-F7A7-9B43-A20D-F5B2F9F831B0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70" name="직선 연결선 137">
                      <a:extLst>
                        <a:ext uri="{FF2B5EF4-FFF2-40B4-BE49-F238E27FC236}">
                          <a16:creationId xmlns:a16="http://schemas.microsoft.com/office/drawing/2014/main" id="{59436E97-6CA2-3A4D-BCC4-C062FAB390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71" name="직선 연결선 138">
                      <a:extLst>
                        <a:ext uri="{FF2B5EF4-FFF2-40B4-BE49-F238E27FC236}">
                          <a16:creationId xmlns:a16="http://schemas.microsoft.com/office/drawing/2014/main" id="{CDBD381F-6FA8-824E-A26F-53D54886BD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525" name="직선 화살표 연결선 145">
                  <a:extLst>
                    <a:ext uri="{FF2B5EF4-FFF2-40B4-BE49-F238E27FC236}">
                      <a16:creationId xmlns:a16="http://schemas.microsoft.com/office/drawing/2014/main" id="{201A4CA8-B3AB-4843-A83C-EE359E7D862E}"/>
                    </a:ext>
                  </a:extLst>
                </p:cNvPr>
                <p:cNvCxnSpPr>
                  <a:cxnSpLocks/>
                  <a:endCxn id="551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526" name="직선 화살표 연결선 525">
                  <a:extLst>
                    <a:ext uri="{FF2B5EF4-FFF2-40B4-BE49-F238E27FC236}">
                      <a16:creationId xmlns:a16="http://schemas.microsoft.com/office/drawing/2014/main" id="{2F6ECA45-CDA9-A340-85F6-0C5AF290520F}"/>
                    </a:ext>
                  </a:extLst>
                </p:cNvPr>
                <p:cNvCxnSpPr>
                  <a:cxnSpLocks noChangeAspect="1"/>
                  <a:stCxn id="555" idx="1"/>
                  <a:endCxn id="560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7" name="직선 화살표 연결선 179">
                  <a:extLst>
                    <a:ext uri="{FF2B5EF4-FFF2-40B4-BE49-F238E27FC236}">
                      <a16:creationId xmlns:a16="http://schemas.microsoft.com/office/drawing/2014/main" id="{4182498A-179C-6141-893B-FEFA3B9B79CD}"/>
                    </a:ext>
                  </a:extLst>
                </p:cNvPr>
                <p:cNvCxnSpPr>
                  <a:cxnSpLocks noChangeAspect="1"/>
                  <a:stCxn id="558" idx="1"/>
                  <a:endCxn id="538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8" name="직선 화살표 연결선 195">
                  <a:extLst>
                    <a:ext uri="{FF2B5EF4-FFF2-40B4-BE49-F238E27FC236}">
                      <a16:creationId xmlns:a16="http://schemas.microsoft.com/office/drawing/2014/main" id="{C4036C63-9A50-0C4E-BF06-97A55E07FE2C}"/>
                    </a:ext>
                  </a:extLst>
                </p:cNvPr>
                <p:cNvCxnSpPr>
                  <a:cxnSpLocks noChangeAspect="1"/>
                  <a:stCxn id="548" idx="3"/>
                  <a:endCxn id="556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29" name="직선 화살표 연결선 145">
                  <a:extLst>
                    <a:ext uri="{FF2B5EF4-FFF2-40B4-BE49-F238E27FC236}">
                      <a16:creationId xmlns:a16="http://schemas.microsoft.com/office/drawing/2014/main" id="{D63A101C-DA2D-3843-BAA2-BF6072FA41FE}"/>
                    </a:ext>
                  </a:extLst>
                </p:cNvPr>
                <p:cNvCxnSpPr>
                  <a:cxnSpLocks/>
                  <a:endCxn id="561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0" name="직선 화살표 연결선 179">
                  <a:extLst>
                    <a:ext uri="{FF2B5EF4-FFF2-40B4-BE49-F238E27FC236}">
                      <a16:creationId xmlns:a16="http://schemas.microsoft.com/office/drawing/2014/main" id="{40A20F67-3FAD-6D44-921A-A99EEDEC91E5}"/>
                    </a:ext>
                  </a:extLst>
                </p:cNvPr>
                <p:cNvCxnSpPr>
                  <a:cxnSpLocks noChangeAspect="1"/>
                  <a:stCxn id="554" idx="1"/>
                  <a:endCxn id="538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1" name="직선 화살표 연결선 195">
                  <a:extLst>
                    <a:ext uri="{FF2B5EF4-FFF2-40B4-BE49-F238E27FC236}">
                      <a16:creationId xmlns:a16="http://schemas.microsoft.com/office/drawing/2014/main" id="{92B897A8-3DAF-2747-8D86-C5974D7DD0F7}"/>
                    </a:ext>
                  </a:extLst>
                </p:cNvPr>
                <p:cNvCxnSpPr>
                  <a:cxnSpLocks noChangeAspect="1"/>
                  <a:stCxn id="549" idx="3"/>
                  <a:endCxn id="553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32" name="그룹 531">
                  <a:extLst>
                    <a:ext uri="{FF2B5EF4-FFF2-40B4-BE49-F238E27FC236}">
                      <a16:creationId xmlns:a16="http://schemas.microsoft.com/office/drawing/2014/main" id="{C590D8BD-6D60-8D42-9FEE-62D6734FBD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66" name="타원 565">
                    <a:extLst>
                      <a:ext uri="{FF2B5EF4-FFF2-40B4-BE49-F238E27FC236}">
                        <a16:creationId xmlns:a16="http://schemas.microsoft.com/office/drawing/2014/main" id="{7154A3EF-5D2E-F444-9386-7DC706DC7D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67" name="직선 연결선 431">
                    <a:extLst>
                      <a:ext uri="{FF2B5EF4-FFF2-40B4-BE49-F238E27FC236}">
                        <a16:creationId xmlns:a16="http://schemas.microsoft.com/office/drawing/2014/main" id="{B0A4CD56-4B68-644E-9ED3-5D18093AA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533" name="직선 화살표 연결선 532">
                  <a:extLst>
                    <a:ext uri="{FF2B5EF4-FFF2-40B4-BE49-F238E27FC236}">
                      <a16:creationId xmlns:a16="http://schemas.microsoft.com/office/drawing/2014/main" id="{890A84FF-E1EB-BF46-BCBE-3C4054FF8CB8}"/>
                    </a:ext>
                  </a:extLst>
                </p:cNvPr>
                <p:cNvCxnSpPr>
                  <a:cxnSpLocks noChangeAspect="1"/>
                  <a:stCxn id="543" idx="1"/>
                  <a:endCxn id="568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34" name="그룹 533">
                  <a:extLst>
                    <a:ext uri="{FF2B5EF4-FFF2-40B4-BE49-F238E27FC236}">
                      <a16:creationId xmlns:a16="http://schemas.microsoft.com/office/drawing/2014/main" id="{F890001F-6417-EC49-A3CC-5D613F2F95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62" name="타원 561">
                    <a:extLst>
                      <a:ext uri="{FF2B5EF4-FFF2-40B4-BE49-F238E27FC236}">
                        <a16:creationId xmlns:a16="http://schemas.microsoft.com/office/drawing/2014/main" id="{9B761DA2-790D-8B47-8090-CBD74BF1E322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63" name="그룹 562">
                    <a:extLst>
                      <a:ext uri="{FF2B5EF4-FFF2-40B4-BE49-F238E27FC236}">
                        <a16:creationId xmlns:a16="http://schemas.microsoft.com/office/drawing/2014/main" id="{59E38414-084D-FA48-BD57-9E695B378E12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64" name="직선 연결선 431">
                      <a:extLst>
                        <a:ext uri="{FF2B5EF4-FFF2-40B4-BE49-F238E27FC236}">
                          <a16:creationId xmlns:a16="http://schemas.microsoft.com/office/drawing/2014/main" id="{28603772-2754-E048-A3DD-F2504F856E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65" name="직선 연결선 432">
                      <a:extLst>
                        <a:ext uri="{FF2B5EF4-FFF2-40B4-BE49-F238E27FC236}">
                          <a16:creationId xmlns:a16="http://schemas.microsoft.com/office/drawing/2014/main" id="{6CE512E4-C83E-7C4B-BE41-42AEF302CF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535" name="직선 화살표 연결선 534">
                  <a:extLst>
                    <a:ext uri="{FF2B5EF4-FFF2-40B4-BE49-F238E27FC236}">
                      <a16:creationId xmlns:a16="http://schemas.microsoft.com/office/drawing/2014/main" id="{60F8E095-950C-AF43-B6C3-654564E79457}"/>
                    </a:ext>
                  </a:extLst>
                </p:cNvPr>
                <p:cNvCxnSpPr>
                  <a:cxnSpLocks noChangeAspect="1"/>
                  <a:stCxn id="562" idx="2"/>
                  <a:endCxn id="543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536" name="직선 화살표 연결선 535">
                  <a:extLst>
                    <a:ext uri="{FF2B5EF4-FFF2-40B4-BE49-F238E27FC236}">
                      <a16:creationId xmlns:a16="http://schemas.microsoft.com/office/drawing/2014/main" id="{296E62A3-EFCE-1D46-9C33-E7E8BE45A7F1}"/>
                    </a:ext>
                  </a:extLst>
                </p:cNvPr>
                <p:cNvCxnSpPr>
                  <a:cxnSpLocks noChangeAspect="1"/>
                  <a:stCxn id="562" idx="6"/>
                  <a:endCxn id="544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537" name="직선 화살표 연결선 214">
                  <a:extLst>
                    <a:ext uri="{FF2B5EF4-FFF2-40B4-BE49-F238E27FC236}">
                      <a16:creationId xmlns:a16="http://schemas.microsoft.com/office/drawing/2014/main" id="{EA722093-8BF0-5247-AFC4-4D4983CB96A9}"/>
                    </a:ext>
                  </a:extLst>
                </p:cNvPr>
                <p:cNvCxnSpPr>
                  <a:cxnSpLocks noChangeAspect="1"/>
                  <a:stCxn id="544" idx="2"/>
                  <a:endCxn id="562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538" name="모서리가 둥근 직사각형 82">
                  <a:extLst>
                    <a:ext uri="{FF2B5EF4-FFF2-40B4-BE49-F238E27FC236}">
                      <a16:creationId xmlns:a16="http://schemas.microsoft.com/office/drawing/2014/main" id="{5E89BC9B-30C8-7E49-B6B9-5D0CFF7BA3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39" name="직선 화살표 연결선 538">
                  <a:extLst>
                    <a:ext uri="{FF2B5EF4-FFF2-40B4-BE49-F238E27FC236}">
                      <a16:creationId xmlns:a16="http://schemas.microsoft.com/office/drawing/2014/main" id="{BE24566E-08EB-6F4D-8137-C252CBB8E1FC}"/>
                    </a:ext>
                  </a:extLst>
                </p:cNvPr>
                <p:cNvCxnSpPr>
                  <a:cxnSpLocks noChangeAspect="1"/>
                  <a:stCxn id="538" idx="1"/>
                  <a:endCxn id="566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540" name="그룹 539">
                  <a:extLst>
                    <a:ext uri="{FF2B5EF4-FFF2-40B4-BE49-F238E27FC236}">
                      <a16:creationId xmlns:a16="http://schemas.microsoft.com/office/drawing/2014/main" id="{73CE1EBD-AB58-F54F-A23C-FAAA9137456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559" name="사다리꼴[T] 107">
                    <a:extLst>
                      <a:ext uri="{FF2B5EF4-FFF2-40B4-BE49-F238E27FC236}">
                        <a16:creationId xmlns:a16="http://schemas.microsoft.com/office/drawing/2014/main" id="{B0D84CBC-4D22-FA4A-BAA5-C67D1AE9BE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모서리가 둥근 직사각형 82">
                    <a:extLst>
                      <a:ext uri="{FF2B5EF4-FFF2-40B4-BE49-F238E27FC236}">
                        <a16:creationId xmlns:a16="http://schemas.microsoft.com/office/drawing/2014/main" id="{B6D29968-F68E-3F45-8393-F0FA1E8B50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1" name="모서리가 둥근 직사각형 82">
                    <a:extLst>
                      <a:ext uri="{FF2B5EF4-FFF2-40B4-BE49-F238E27FC236}">
                        <a16:creationId xmlns:a16="http://schemas.microsoft.com/office/drawing/2014/main" id="{236BDC8F-BDB1-B442-85A8-34A3441DB5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41" name="그룹 540">
                  <a:extLst>
                    <a:ext uri="{FF2B5EF4-FFF2-40B4-BE49-F238E27FC236}">
                      <a16:creationId xmlns:a16="http://schemas.microsoft.com/office/drawing/2014/main" id="{E641C447-27D4-2F41-849A-5343879ECA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556" name="사다리꼴[T] 107">
                    <a:extLst>
                      <a:ext uri="{FF2B5EF4-FFF2-40B4-BE49-F238E27FC236}">
                        <a16:creationId xmlns:a16="http://schemas.microsoft.com/office/drawing/2014/main" id="{DE0046E0-9C5A-8A48-BC46-1BFC20A8CF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모서리가 둥근 직사각형 82">
                    <a:extLst>
                      <a:ext uri="{FF2B5EF4-FFF2-40B4-BE49-F238E27FC236}">
                        <a16:creationId xmlns:a16="http://schemas.microsoft.com/office/drawing/2014/main" id="{AA309F41-F44B-9144-B909-B344DF2DE5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8" name="모서리가 둥근 직사각형 82">
                    <a:extLst>
                      <a:ext uri="{FF2B5EF4-FFF2-40B4-BE49-F238E27FC236}">
                        <a16:creationId xmlns:a16="http://schemas.microsoft.com/office/drawing/2014/main" id="{F6FF44E9-398A-F746-B8B0-5E0BD8149B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42" name="그룹 541">
                  <a:extLst>
                    <a:ext uri="{FF2B5EF4-FFF2-40B4-BE49-F238E27FC236}">
                      <a16:creationId xmlns:a16="http://schemas.microsoft.com/office/drawing/2014/main" id="{8EF294EE-BE95-B84B-B591-A224FC22EA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553" name="사다리꼴[T] 107">
                    <a:extLst>
                      <a:ext uri="{FF2B5EF4-FFF2-40B4-BE49-F238E27FC236}">
                        <a16:creationId xmlns:a16="http://schemas.microsoft.com/office/drawing/2014/main" id="{DB5CEDF6-E34B-9A44-B2A7-F7AB9D8EA5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모서리가 둥근 직사각형 82">
                    <a:extLst>
                      <a:ext uri="{FF2B5EF4-FFF2-40B4-BE49-F238E27FC236}">
                        <a16:creationId xmlns:a16="http://schemas.microsoft.com/office/drawing/2014/main" id="{C61DCFD3-5CF6-C246-85F3-B5B069E49D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5" name="모서리가 둥근 직사각형 82">
                    <a:extLst>
                      <a:ext uri="{FF2B5EF4-FFF2-40B4-BE49-F238E27FC236}">
                        <a16:creationId xmlns:a16="http://schemas.microsoft.com/office/drawing/2014/main" id="{888D6ADB-C6FE-EE45-B653-3B942599F1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43" name="모서리가 둥근 직사각형 82">
                  <a:extLst>
                    <a:ext uri="{FF2B5EF4-FFF2-40B4-BE49-F238E27FC236}">
                      <a16:creationId xmlns:a16="http://schemas.microsoft.com/office/drawing/2014/main" id="{3F83962A-C26F-2143-B654-2BEF5668E6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4" name="모서리가 둥근 직사각형 82">
                  <a:extLst>
                    <a:ext uri="{FF2B5EF4-FFF2-40B4-BE49-F238E27FC236}">
                      <a16:creationId xmlns:a16="http://schemas.microsoft.com/office/drawing/2014/main" id="{F93CB73C-B1E8-B34B-B956-6102533280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45" name="그룹 544">
                  <a:extLst>
                    <a:ext uri="{FF2B5EF4-FFF2-40B4-BE49-F238E27FC236}">
                      <a16:creationId xmlns:a16="http://schemas.microsoft.com/office/drawing/2014/main" id="{3B213BD0-0FE7-7C45-85AA-020EEF6490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550" name="사다리꼴[T] 107">
                    <a:extLst>
                      <a:ext uri="{FF2B5EF4-FFF2-40B4-BE49-F238E27FC236}">
                        <a16:creationId xmlns:a16="http://schemas.microsoft.com/office/drawing/2014/main" id="{92767443-1E55-444B-A506-3B4C2F929F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모서리가 둥근 직사각형 82">
                    <a:extLst>
                      <a:ext uri="{FF2B5EF4-FFF2-40B4-BE49-F238E27FC236}">
                        <a16:creationId xmlns:a16="http://schemas.microsoft.com/office/drawing/2014/main" id="{7D0F0768-660A-CF45-BB0F-E47F322E77F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2" name="모서리가 둥근 직사각형 82">
                    <a:extLst>
                      <a:ext uri="{FF2B5EF4-FFF2-40B4-BE49-F238E27FC236}">
                        <a16:creationId xmlns:a16="http://schemas.microsoft.com/office/drawing/2014/main" id="{55E5F2CB-1738-B84D-9F75-E7BE421D5D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46" name="모서리가 둥근 직사각형 82">
                  <a:extLst>
                    <a:ext uri="{FF2B5EF4-FFF2-40B4-BE49-F238E27FC236}">
                      <a16:creationId xmlns:a16="http://schemas.microsoft.com/office/drawing/2014/main" id="{755D909C-A5F5-034B-8D8D-F8B8A57EF2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7" name="모서리가 둥근 직사각형 82">
                  <a:extLst>
                    <a:ext uri="{FF2B5EF4-FFF2-40B4-BE49-F238E27FC236}">
                      <a16:creationId xmlns:a16="http://schemas.microsoft.com/office/drawing/2014/main" id="{9E21CB27-DC72-AA4E-AD94-E27A43B592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8" name="모서리가 둥근 직사각형 82">
                  <a:extLst>
                    <a:ext uri="{FF2B5EF4-FFF2-40B4-BE49-F238E27FC236}">
                      <a16:creationId xmlns:a16="http://schemas.microsoft.com/office/drawing/2014/main" id="{F9F9EB62-36BF-DD46-9AD5-9191DF509E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9" name="모서리가 둥근 직사각형 82">
                  <a:extLst>
                    <a:ext uri="{FF2B5EF4-FFF2-40B4-BE49-F238E27FC236}">
                      <a16:creationId xmlns:a16="http://schemas.microsoft.com/office/drawing/2014/main" id="{A2F531BF-1F05-5A4F-A718-B76F39EC5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22" name="직선 화살표 연결선 521">
                <a:extLst>
                  <a:ext uri="{FF2B5EF4-FFF2-40B4-BE49-F238E27FC236}">
                    <a16:creationId xmlns:a16="http://schemas.microsoft.com/office/drawing/2014/main" id="{7EF83F1B-9A35-C84C-B499-D026F344AE3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6EEEA94D-BDD5-3D49-AA18-8A42540ECF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marR="0" lvl="0" indent="0" algn="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ko-KR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kumimoji="0" lang="en-US" altLang="ko-KR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520" name="TextBox 519">
                  <a:extLst>
                    <a:ext uri="{FF2B5EF4-FFF2-40B4-BE49-F238E27FC236}">
                      <a16:creationId xmlns:a16="http://schemas.microsoft.com/office/drawing/2014/main" id="{6EEEA94D-BDD5-3D49-AA18-8A42540EC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2020" t="-27273" r="-303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2B77F76B-4129-2F4D-B4EF-D98C52F8E687}"/>
              </a:ext>
            </a:extLst>
          </p:cNvPr>
          <p:cNvGrpSpPr>
            <a:grpSpLocks noChangeAspect="1"/>
          </p:cNvGrpSpPr>
          <p:nvPr/>
        </p:nvGrpSpPr>
        <p:grpSpPr>
          <a:xfrm>
            <a:off x="1350133" y="2162325"/>
            <a:ext cx="2100792" cy="509162"/>
            <a:chOff x="7547659" y="2448774"/>
            <a:chExt cx="996950" cy="226800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20CB072-33E7-AF4A-98FB-CD585CFFC36E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D1029EF7-5FB6-304C-ADC8-84FA31EBA9C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61" name="모서리가 둥근 직사각형 82">
                  <a:extLst>
                    <a:ext uri="{FF2B5EF4-FFF2-40B4-BE49-F238E27FC236}">
                      <a16:creationId xmlns:a16="http://schemas.microsoft.com/office/drawing/2014/main" id="{62187009-41E9-A242-8B33-F9EFC1FFADDA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2" name="그룹 361">
                  <a:extLst>
                    <a:ext uri="{FF2B5EF4-FFF2-40B4-BE49-F238E27FC236}">
                      <a16:creationId xmlns:a16="http://schemas.microsoft.com/office/drawing/2014/main" id="{4FA62184-B56F-AC4E-8177-0B1598158B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06" name="타원 405">
                    <a:extLst>
                      <a:ext uri="{FF2B5EF4-FFF2-40B4-BE49-F238E27FC236}">
                        <a16:creationId xmlns:a16="http://schemas.microsoft.com/office/drawing/2014/main" id="{9E9AEC6D-71A0-C44A-9B7E-F7D2DD5BFFB9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07" name="그룹 406">
                    <a:extLst>
                      <a:ext uri="{FF2B5EF4-FFF2-40B4-BE49-F238E27FC236}">
                        <a16:creationId xmlns:a16="http://schemas.microsoft.com/office/drawing/2014/main" id="{ADF96F28-2B67-744A-AD7C-09879BFDACE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08" name="직선 연결선 137">
                      <a:extLst>
                        <a:ext uri="{FF2B5EF4-FFF2-40B4-BE49-F238E27FC236}">
                          <a16:creationId xmlns:a16="http://schemas.microsoft.com/office/drawing/2014/main" id="{82CE6121-22B3-8D4F-8663-269A4237B7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09" name="직선 연결선 138">
                      <a:extLst>
                        <a:ext uri="{FF2B5EF4-FFF2-40B4-BE49-F238E27FC236}">
                          <a16:creationId xmlns:a16="http://schemas.microsoft.com/office/drawing/2014/main" id="{ED05DB9C-8F91-D645-AE30-7DC789FEA3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363" name="직선 화살표 연결선 145">
                  <a:extLst>
                    <a:ext uri="{FF2B5EF4-FFF2-40B4-BE49-F238E27FC236}">
                      <a16:creationId xmlns:a16="http://schemas.microsoft.com/office/drawing/2014/main" id="{A58C5EFC-EBA7-9343-B69F-2ECFAB61717B}"/>
                    </a:ext>
                  </a:extLst>
                </p:cNvPr>
                <p:cNvCxnSpPr>
                  <a:cxnSpLocks/>
                  <a:endCxn id="389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364" name="직선 화살표 연결선 363">
                  <a:extLst>
                    <a:ext uri="{FF2B5EF4-FFF2-40B4-BE49-F238E27FC236}">
                      <a16:creationId xmlns:a16="http://schemas.microsoft.com/office/drawing/2014/main" id="{27582899-5D4D-A946-A45D-463845C85900}"/>
                    </a:ext>
                  </a:extLst>
                </p:cNvPr>
                <p:cNvCxnSpPr>
                  <a:cxnSpLocks noChangeAspect="1"/>
                  <a:stCxn id="393" idx="1"/>
                  <a:endCxn id="398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5" name="직선 화살표 연결선 179">
                  <a:extLst>
                    <a:ext uri="{FF2B5EF4-FFF2-40B4-BE49-F238E27FC236}">
                      <a16:creationId xmlns:a16="http://schemas.microsoft.com/office/drawing/2014/main" id="{AC676636-70A1-3B4F-8952-EEE7A136B088}"/>
                    </a:ext>
                  </a:extLst>
                </p:cNvPr>
                <p:cNvCxnSpPr>
                  <a:cxnSpLocks noChangeAspect="1"/>
                  <a:stCxn id="396" idx="1"/>
                  <a:endCxn id="376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6" name="직선 화살표 연결선 195">
                  <a:extLst>
                    <a:ext uri="{FF2B5EF4-FFF2-40B4-BE49-F238E27FC236}">
                      <a16:creationId xmlns:a16="http://schemas.microsoft.com/office/drawing/2014/main" id="{F964F1C5-6168-8048-8877-911C090897C9}"/>
                    </a:ext>
                  </a:extLst>
                </p:cNvPr>
                <p:cNvCxnSpPr>
                  <a:cxnSpLocks noChangeAspect="1"/>
                  <a:stCxn id="386" idx="3"/>
                  <a:endCxn id="394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7" name="직선 화살표 연결선 145">
                  <a:extLst>
                    <a:ext uri="{FF2B5EF4-FFF2-40B4-BE49-F238E27FC236}">
                      <a16:creationId xmlns:a16="http://schemas.microsoft.com/office/drawing/2014/main" id="{54CCCFEF-D872-C84A-A19E-30C56BF82311}"/>
                    </a:ext>
                  </a:extLst>
                </p:cNvPr>
                <p:cNvCxnSpPr>
                  <a:cxnSpLocks/>
                  <a:endCxn id="399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8" name="직선 화살표 연결선 179">
                  <a:extLst>
                    <a:ext uri="{FF2B5EF4-FFF2-40B4-BE49-F238E27FC236}">
                      <a16:creationId xmlns:a16="http://schemas.microsoft.com/office/drawing/2014/main" id="{9B9F2359-B999-4B42-AF27-65AA18D3A7BD}"/>
                    </a:ext>
                  </a:extLst>
                </p:cNvPr>
                <p:cNvCxnSpPr>
                  <a:cxnSpLocks noChangeAspect="1"/>
                  <a:stCxn id="392" idx="1"/>
                  <a:endCxn id="376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69" name="직선 화살표 연결선 195">
                  <a:extLst>
                    <a:ext uri="{FF2B5EF4-FFF2-40B4-BE49-F238E27FC236}">
                      <a16:creationId xmlns:a16="http://schemas.microsoft.com/office/drawing/2014/main" id="{F4722994-FFCC-C344-8EAB-5232FB641D84}"/>
                    </a:ext>
                  </a:extLst>
                </p:cNvPr>
                <p:cNvCxnSpPr>
                  <a:cxnSpLocks noChangeAspect="1"/>
                  <a:stCxn id="387" idx="3"/>
                  <a:endCxn id="391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0" name="그룹 369">
                  <a:extLst>
                    <a:ext uri="{FF2B5EF4-FFF2-40B4-BE49-F238E27FC236}">
                      <a16:creationId xmlns:a16="http://schemas.microsoft.com/office/drawing/2014/main" id="{7AB0D4C1-C305-8144-955E-42FCF634F5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04" name="타원 403">
                    <a:extLst>
                      <a:ext uri="{FF2B5EF4-FFF2-40B4-BE49-F238E27FC236}">
                        <a16:creationId xmlns:a16="http://schemas.microsoft.com/office/drawing/2014/main" id="{A279906F-1CC3-C545-91A7-3AE5418EFB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05" name="직선 연결선 431">
                    <a:extLst>
                      <a:ext uri="{FF2B5EF4-FFF2-40B4-BE49-F238E27FC236}">
                        <a16:creationId xmlns:a16="http://schemas.microsoft.com/office/drawing/2014/main" id="{13319A7A-97E8-464B-A7BD-1C58CA5B55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371" name="직선 화살표 연결선 370">
                  <a:extLst>
                    <a:ext uri="{FF2B5EF4-FFF2-40B4-BE49-F238E27FC236}">
                      <a16:creationId xmlns:a16="http://schemas.microsoft.com/office/drawing/2014/main" id="{2A14A372-7C7E-D643-ABED-E36330FB31CB}"/>
                    </a:ext>
                  </a:extLst>
                </p:cNvPr>
                <p:cNvCxnSpPr>
                  <a:cxnSpLocks noChangeAspect="1"/>
                  <a:stCxn id="381" idx="1"/>
                  <a:endCxn id="406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2" name="그룹 371">
                  <a:extLst>
                    <a:ext uri="{FF2B5EF4-FFF2-40B4-BE49-F238E27FC236}">
                      <a16:creationId xmlns:a16="http://schemas.microsoft.com/office/drawing/2014/main" id="{D109145F-9C49-354B-A3E5-4961A2AD83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00" name="타원 399">
                    <a:extLst>
                      <a:ext uri="{FF2B5EF4-FFF2-40B4-BE49-F238E27FC236}">
                        <a16:creationId xmlns:a16="http://schemas.microsoft.com/office/drawing/2014/main" id="{7ADDFFF0-40D2-D049-9E2B-BAD28B37D3C1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01" name="그룹 400">
                    <a:extLst>
                      <a:ext uri="{FF2B5EF4-FFF2-40B4-BE49-F238E27FC236}">
                        <a16:creationId xmlns:a16="http://schemas.microsoft.com/office/drawing/2014/main" id="{274E5237-C81D-5A4C-8FC8-F7D3FD5045F3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02" name="직선 연결선 431">
                      <a:extLst>
                        <a:ext uri="{FF2B5EF4-FFF2-40B4-BE49-F238E27FC236}">
                          <a16:creationId xmlns:a16="http://schemas.microsoft.com/office/drawing/2014/main" id="{407F9AFC-636A-754C-8EEB-B937367BDC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03" name="직선 연결선 432">
                      <a:extLst>
                        <a:ext uri="{FF2B5EF4-FFF2-40B4-BE49-F238E27FC236}">
                          <a16:creationId xmlns:a16="http://schemas.microsoft.com/office/drawing/2014/main" id="{51F142C4-993A-8E4E-ADB7-7D640E9591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373" name="직선 화살표 연결선 372">
                  <a:extLst>
                    <a:ext uri="{FF2B5EF4-FFF2-40B4-BE49-F238E27FC236}">
                      <a16:creationId xmlns:a16="http://schemas.microsoft.com/office/drawing/2014/main" id="{A654307D-72AE-1040-BF6A-135A9FFC32E8}"/>
                    </a:ext>
                  </a:extLst>
                </p:cNvPr>
                <p:cNvCxnSpPr>
                  <a:cxnSpLocks noChangeAspect="1"/>
                  <a:stCxn id="400" idx="2"/>
                  <a:endCxn id="381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374" name="직선 화살표 연결선 373">
                  <a:extLst>
                    <a:ext uri="{FF2B5EF4-FFF2-40B4-BE49-F238E27FC236}">
                      <a16:creationId xmlns:a16="http://schemas.microsoft.com/office/drawing/2014/main" id="{C2D8FED9-21F8-3042-BEA5-1E5CE6D2F165}"/>
                    </a:ext>
                  </a:extLst>
                </p:cNvPr>
                <p:cNvCxnSpPr>
                  <a:cxnSpLocks noChangeAspect="1"/>
                  <a:stCxn id="400" idx="6"/>
                  <a:endCxn id="382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375" name="직선 화살표 연결선 214">
                  <a:extLst>
                    <a:ext uri="{FF2B5EF4-FFF2-40B4-BE49-F238E27FC236}">
                      <a16:creationId xmlns:a16="http://schemas.microsoft.com/office/drawing/2014/main" id="{8756607A-193F-DA42-86EB-56FA6D626DE6}"/>
                    </a:ext>
                  </a:extLst>
                </p:cNvPr>
                <p:cNvCxnSpPr>
                  <a:cxnSpLocks noChangeAspect="1"/>
                  <a:stCxn id="382" idx="2"/>
                  <a:endCxn id="400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376" name="모서리가 둥근 직사각형 82">
                  <a:extLst>
                    <a:ext uri="{FF2B5EF4-FFF2-40B4-BE49-F238E27FC236}">
                      <a16:creationId xmlns:a16="http://schemas.microsoft.com/office/drawing/2014/main" id="{412A78A8-F09D-B64D-AF77-8979145D4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77" name="직선 화살표 연결선 376">
                  <a:extLst>
                    <a:ext uri="{FF2B5EF4-FFF2-40B4-BE49-F238E27FC236}">
                      <a16:creationId xmlns:a16="http://schemas.microsoft.com/office/drawing/2014/main" id="{A6BD1282-92BA-9145-9D91-CC17E3CE1907}"/>
                    </a:ext>
                  </a:extLst>
                </p:cNvPr>
                <p:cNvCxnSpPr>
                  <a:cxnSpLocks noChangeAspect="1"/>
                  <a:stCxn id="376" idx="1"/>
                  <a:endCxn id="404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0249BDFB-B5D5-3642-9FCF-ACEB26B990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397" name="사다리꼴[T] 107">
                    <a:extLst>
                      <a:ext uri="{FF2B5EF4-FFF2-40B4-BE49-F238E27FC236}">
                        <a16:creationId xmlns:a16="http://schemas.microsoft.com/office/drawing/2014/main" id="{2FD98B74-89CF-FF47-861C-B77064E053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모서리가 둥근 직사각형 82">
                    <a:extLst>
                      <a:ext uri="{FF2B5EF4-FFF2-40B4-BE49-F238E27FC236}">
                        <a16:creationId xmlns:a16="http://schemas.microsoft.com/office/drawing/2014/main" id="{7686741D-5FD9-DA48-A6F4-A47BFD804E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9" name="모서리가 둥근 직사각형 82">
                    <a:extLst>
                      <a:ext uri="{FF2B5EF4-FFF2-40B4-BE49-F238E27FC236}">
                        <a16:creationId xmlns:a16="http://schemas.microsoft.com/office/drawing/2014/main" id="{35E264E2-1053-3B4E-AD21-18685FD285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9" name="그룹 378">
                  <a:extLst>
                    <a:ext uri="{FF2B5EF4-FFF2-40B4-BE49-F238E27FC236}">
                      <a16:creationId xmlns:a16="http://schemas.microsoft.com/office/drawing/2014/main" id="{49F786E7-1E55-CA4F-8B16-50B9F8D2972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394" name="사다리꼴[T] 107">
                    <a:extLst>
                      <a:ext uri="{FF2B5EF4-FFF2-40B4-BE49-F238E27FC236}">
                        <a16:creationId xmlns:a16="http://schemas.microsoft.com/office/drawing/2014/main" id="{390406F2-4CBB-824D-939A-1CB379B665A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모서리가 둥근 직사각형 82">
                    <a:extLst>
                      <a:ext uri="{FF2B5EF4-FFF2-40B4-BE49-F238E27FC236}">
                        <a16:creationId xmlns:a16="http://schemas.microsoft.com/office/drawing/2014/main" id="{ADDF0B18-8350-7B41-A30F-EB188D9F87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6" name="모서리가 둥근 직사각형 82">
                    <a:extLst>
                      <a:ext uri="{FF2B5EF4-FFF2-40B4-BE49-F238E27FC236}">
                        <a16:creationId xmlns:a16="http://schemas.microsoft.com/office/drawing/2014/main" id="{F93120D2-ACDE-7C4A-8444-E9CCD4A6D6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80" name="그룹 379">
                  <a:extLst>
                    <a:ext uri="{FF2B5EF4-FFF2-40B4-BE49-F238E27FC236}">
                      <a16:creationId xmlns:a16="http://schemas.microsoft.com/office/drawing/2014/main" id="{2523A8EA-DA52-8446-84DA-AAA70568EE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391" name="사다리꼴[T] 107">
                    <a:extLst>
                      <a:ext uri="{FF2B5EF4-FFF2-40B4-BE49-F238E27FC236}">
                        <a16:creationId xmlns:a16="http://schemas.microsoft.com/office/drawing/2014/main" id="{800D746A-D0B3-B349-B556-D9964086E4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모서리가 둥근 직사각형 82">
                    <a:extLst>
                      <a:ext uri="{FF2B5EF4-FFF2-40B4-BE49-F238E27FC236}">
                        <a16:creationId xmlns:a16="http://schemas.microsoft.com/office/drawing/2014/main" id="{2817C005-C836-FF4B-A1A2-BBE211F911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3" name="모서리가 둥근 직사각형 82">
                    <a:extLst>
                      <a:ext uri="{FF2B5EF4-FFF2-40B4-BE49-F238E27FC236}">
                        <a16:creationId xmlns:a16="http://schemas.microsoft.com/office/drawing/2014/main" id="{76A6E29B-D4CA-F448-AD89-BF55A3BDE0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1" name="모서리가 둥근 직사각형 82">
                  <a:extLst>
                    <a:ext uri="{FF2B5EF4-FFF2-40B4-BE49-F238E27FC236}">
                      <a16:creationId xmlns:a16="http://schemas.microsoft.com/office/drawing/2014/main" id="{B4EE2FB4-B22E-3D42-AA17-2494B9CE45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2" name="모서리가 둥근 직사각형 82">
                  <a:extLst>
                    <a:ext uri="{FF2B5EF4-FFF2-40B4-BE49-F238E27FC236}">
                      <a16:creationId xmlns:a16="http://schemas.microsoft.com/office/drawing/2014/main" id="{A170BF7E-C344-924E-B0CF-2B2C9395D9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3" name="그룹 382">
                  <a:extLst>
                    <a:ext uri="{FF2B5EF4-FFF2-40B4-BE49-F238E27FC236}">
                      <a16:creationId xmlns:a16="http://schemas.microsoft.com/office/drawing/2014/main" id="{78BC5C2F-2429-0B46-819B-9BA2C8E64D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388" name="사다리꼴[T] 107">
                    <a:extLst>
                      <a:ext uri="{FF2B5EF4-FFF2-40B4-BE49-F238E27FC236}">
                        <a16:creationId xmlns:a16="http://schemas.microsoft.com/office/drawing/2014/main" id="{F6901D0E-F19C-E84B-80FD-5FE961B038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모서리가 둥근 직사각형 82">
                    <a:extLst>
                      <a:ext uri="{FF2B5EF4-FFF2-40B4-BE49-F238E27FC236}">
                        <a16:creationId xmlns:a16="http://schemas.microsoft.com/office/drawing/2014/main" id="{CBBC42FF-8B33-6C4D-8F4F-C1DAEECA07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0" name="모서리가 둥근 직사각형 82">
                    <a:extLst>
                      <a:ext uri="{FF2B5EF4-FFF2-40B4-BE49-F238E27FC236}">
                        <a16:creationId xmlns:a16="http://schemas.microsoft.com/office/drawing/2014/main" id="{43C12DD5-196F-A648-9A8A-AB41F5CF2E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4" name="모서리가 둥근 직사각형 82">
                  <a:extLst>
                    <a:ext uri="{FF2B5EF4-FFF2-40B4-BE49-F238E27FC236}">
                      <a16:creationId xmlns:a16="http://schemas.microsoft.com/office/drawing/2014/main" id="{F5B9092A-72D9-1D4C-97D0-2A42D3B0A6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5" name="모서리가 둥근 직사각형 82">
                  <a:extLst>
                    <a:ext uri="{FF2B5EF4-FFF2-40B4-BE49-F238E27FC236}">
                      <a16:creationId xmlns:a16="http://schemas.microsoft.com/office/drawing/2014/main" id="{B1CCD88F-7F2F-C644-87E7-2C9E55A90D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6" name="모서리가 둥근 직사각형 82">
                  <a:extLst>
                    <a:ext uri="{FF2B5EF4-FFF2-40B4-BE49-F238E27FC236}">
                      <a16:creationId xmlns:a16="http://schemas.microsoft.com/office/drawing/2014/main" id="{A0E73CCB-79D3-6E4B-84D0-DC75756B70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7" name="모서리가 둥근 직사각형 82">
                  <a:extLst>
                    <a:ext uri="{FF2B5EF4-FFF2-40B4-BE49-F238E27FC236}">
                      <a16:creationId xmlns:a16="http://schemas.microsoft.com/office/drawing/2014/main" id="{89B01E0D-8843-8E4E-826F-331C5925DB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60" name="직선 화살표 연결선 359">
                <a:extLst>
                  <a:ext uri="{FF2B5EF4-FFF2-40B4-BE49-F238E27FC236}">
                    <a16:creationId xmlns:a16="http://schemas.microsoft.com/office/drawing/2014/main" id="{0E5CC219-10CC-9348-BA8C-5B986E13195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4134F322-CA09-764F-8235-2BF3EA874743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rgbClr val="8497B0"/>
          </a:solidFill>
          <a:ln w="9525" cap="flat" cmpd="sng" algn="ctr">
            <a:solidFill>
              <a:srgbClr val="323F4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50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50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50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rgbClr val="8497B0"/>
          </a:solidFill>
          <a:ln w="9525" cap="flat" cmpd="sng" algn="ctr">
            <a:solidFill>
              <a:srgbClr val="323F4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B84F7B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B0A2"/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B84F7B"/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8" name="모서리가 둥근 직사각형 82">
            <a:extLst>
              <a:ext uri="{FF2B5EF4-FFF2-40B4-BE49-F238E27FC236}">
                <a16:creationId xmlns:a16="http://schemas.microsoft.com/office/drawing/2014/main" id="{EA18F579-366B-F24E-B39B-7A8E5D6E2A87}"/>
              </a:ext>
            </a:extLst>
          </p:cNvPr>
          <p:cNvSpPr/>
          <p:nvPr/>
        </p:nvSpPr>
        <p:spPr>
          <a:xfrm>
            <a:off x="3905255" y="2404754"/>
            <a:ext cx="510615" cy="341005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rgbClr val="8497B0"/>
              </a:solidFill>
              <a:ln w="9525" cap="flat" cmpd="sng" algn="ctr">
                <a:solidFill>
                  <a:srgbClr val="323F4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rgbClr val="323F4F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모서리가 둥근 직사각형 571">
                <a:extLst>
                  <a:ext uri="{FF2B5EF4-FFF2-40B4-BE49-F238E27FC236}">
                    <a16:creationId xmlns:a16="http://schemas.microsoft.com/office/drawing/2014/main" id="{53B3FE18-60B6-0D42-A917-0745A84C9D68}"/>
                  </a:ext>
                </a:extLst>
              </p:cNvPr>
              <p:cNvSpPr/>
              <p:nvPr/>
            </p:nvSpPr>
            <p:spPr>
              <a:xfrm>
                <a:off x="222660" y="3792242"/>
                <a:ext cx="8698679" cy="872436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08000" rIns="0" bIns="0" rtlCol="0" anchor="ctr"/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   Read codewords from Codebook SRAM</a:t>
                </a:r>
              </a:p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    </a:t>
                </a:r>
                <a:r>
                  <a:rPr lang="en-US" altLang="ko-KR" b="1" i="1" u="sng" kern="1200" dirty="0">
                    <a:solidFill>
                      <a:srgbClr val="E5407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Only for L2 Distance</a:t>
                </a:r>
                <a:r>
                  <a:rPr lang="en-US" altLang="ko-KR" i="1" kern="1200" dirty="0">
                    <a:solidFill>
                      <a:srgbClr val="E5407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Compute residual </a:t>
                </a:r>
                <a14:m>
                  <m:oMath xmlns:m="http://schemas.openxmlformats.org/officeDocument/2006/math">
                    <m:r>
                      <a:rPr kumimoji="1" lang="en-US" altLang="ko-KR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ko-KR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kumimoji="1" lang="en-US" altLang="ko-KR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p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kern="12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kumimoji="1"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3.    </a:t>
                </a:r>
                <a:r>
                  <a:rPr kumimoji="1" lang="en-US" altLang="ko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Compute value for lookup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b="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R" b="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kern="120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kumimoji="1" lang="en-US" altLang="ko-KR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572" name="모서리가 둥근 직사각형 571">
                <a:extLst>
                  <a:ext uri="{FF2B5EF4-FFF2-40B4-BE49-F238E27FC236}">
                    <a16:creationId xmlns:a16="http://schemas.microsoft.com/office/drawing/2014/main" id="{53B3FE18-60B6-0D42-A917-0745A84C9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60" y="3792242"/>
                <a:ext cx="8698679" cy="872436"/>
              </a:xfrm>
              <a:prstGeom prst="roundRect">
                <a:avLst/>
              </a:prstGeom>
              <a:blipFill>
                <a:blip r:embed="rId5"/>
                <a:stretch>
                  <a:fillRect b="-5714"/>
                </a:stretch>
              </a:blipFill>
              <a:ln w="12700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3" name="모서리가 둥근 직사각형 342">
            <a:extLst>
              <a:ext uri="{FF2B5EF4-FFF2-40B4-BE49-F238E27FC236}">
                <a16:creationId xmlns:a16="http://schemas.microsoft.com/office/drawing/2014/main" id="{1C546D89-AC36-5744-86DC-256230CA101E}"/>
              </a:ext>
            </a:extLst>
          </p:cNvPr>
          <p:cNvSpPr/>
          <p:nvPr/>
        </p:nvSpPr>
        <p:spPr>
          <a:xfrm>
            <a:off x="370050" y="3644744"/>
            <a:ext cx="4371884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 – Lookup Table Construction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8367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A43D2BBB-D6F8-A64C-8359-6D19F09457A1}"/>
              </a:ext>
            </a:extLst>
          </p:cNvPr>
          <p:cNvSpPr txBox="1"/>
          <p:nvPr/>
        </p:nvSpPr>
        <p:spPr>
          <a:xfrm>
            <a:off x="2768609" y="1116045"/>
            <a:ext cx="1647261" cy="1533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Inner Product</a:t>
            </a:r>
            <a:endParaRPr lang="ko-KR" altLang="en-US" sz="1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3A5692FA-196D-444D-A748-311FA6785BCC}"/>
              </a:ext>
            </a:extLst>
          </p:cNvPr>
          <p:cNvSpPr txBox="1"/>
          <p:nvPr/>
        </p:nvSpPr>
        <p:spPr>
          <a:xfrm>
            <a:off x="4329407" y="1122508"/>
            <a:ext cx="669813" cy="1693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L2 Distance</a:t>
            </a:r>
            <a:endParaRPr lang="ko-KR" altLang="en-US" sz="1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D973375E-B1B3-8641-AD19-B0CD026A8595}"/>
              </a:ext>
            </a:extLst>
          </p:cNvPr>
          <p:cNvCxnSpPr>
            <a:cxnSpLocks/>
          </p:cNvCxnSpPr>
          <p:nvPr/>
        </p:nvCxnSpPr>
        <p:spPr>
          <a:xfrm flipH="1" flipV="1">
            <a:off x="2940702" y="1192737"/>
            <a:ext cx="268565" cy="46"/>
          </a:xfrm>
          <a:prstGeom prst="straightConnector1">
            <a:avLst/>
          </a:prstGeom>
          <a:ln w="19050">
            <a:solidFill>
              <a:srgbClr val="B84F7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409">
            <a:extLst>
              <a:ext uri="{FF2B5EF4-FFF2-40B4-BE49-F238E27FC236}">
                <a16:creationId xmlns:a16="http://schemas.microsoft.com/office/drawing/2014/main" id="{F2432ACC-CA20-9041-8AFF-B13DD5F9F948}"/>
              </a:ext>
            </a:extLst>
          </p:cNvPr>
          <p:cNvCxnSpPr>
            <a:cxnSpLocks/>
          </p:cNvCxnSpPr>
          <p:nvPr/>
        </p:nvCxnSpPr>
        <p:spPr>
          <a:xfrm flipH="1">
            <a:off x="4017497" y="1199764"/>
            <a:ext cx="268565" cy="0"/>
          </a:xfrm>
          <a:prstGeom prst="straightConnector1">
            <a:avLst/>
          </a:prstGeom>
          <a:ln w="19050">
            <a:solidFill>
              <a:srgbClr val="00B0A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CE244CB-28BA-4048-800F-5A59994D4812}"/>
              </a:ext>
            </a:extLst>
          </p:cNvPr>
          <p:cNvGrpSpPr>
            <a:grpSpLocks noChangeAspect="1"/>
          </p:cNvGrpSpPr>
          <p:nvPr/>
        </p:nvGrpSpPr>
        <p:grpSpPr>
          <a:xfrm>
            <a:off x="1338491" y="2760586"/>
            <a:ext cx="2100792" cy="509162"/>
            <a:chOff x="7547659" y="2448774"/>
            <a:chExt cx="996950" cy="226800"/>
          </a:xfrm>
        </p:grpSpPr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4010DF00-76BD-3146-B49A-C19FE00D94DA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E3FA776A-A3F1-2845-86B9-78C1AA4742A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462" name="모서리가 둥근 직사각형 82">
                  <a:extLst>
                    <a:ext uri="{FF2B5EF4-FFF2-40B4-BE49-F238E27FC236}">
                      <a16:creationId xmlns:a16="http://schemas.microsoft.com/office/drawing/2014/main" id="{BF3B177C-3EAE-A440-8317-157F01FC3B19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3" name="그룹 462">
                  <a:extLst>
                    <a:ext uri="{FF2B5EF4-FFF2-40B4-BE49-F238E27FC236}">
                      <a16:creationId xmlns:a16="http://schemas.microsoft.com/office/drawing/2014/main" id="{8768BDA3-DC8C-334E-95E5-DA812CD7E3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07" name="타원 506">
                    <a:extLst>
                      <a:ext uri="{FF2B5EF4-FFF2-40B4-BE49-F238E27FC236}">
                        <a16:creationId xmlns:a16="http://schemas.microsoft.com/office/drawing/2014/main" id="{79867E58-7044-934C-B0CA-7F955ACF6542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8" name="그룹 507">
                    <a:extLst>
                      <a:ext uri="{FF2B5EF4-FFF2-40B4-BE49-F238E27FC236}">
                        <a16:creationId xmlns:a16="http://schemas.microsoft.com/office/drawing/2014/main" id="{D03216DA-D77E-394C-B43B-91B0E244B1BE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9" name="직선 연결선 137">
                      <a:extLst>
                        <a:ext uri="{FF2B5EF4-FFF2-40B4-BE49-F238E27FC236}">
                          <a16:creationId xmlns:a16="http://schemas.microsoft.com/office/drawing/2014/main" id="{6A2DE15B-3C55-5545-B9BD-611972BE1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10" name="직선 연결선 138">
                      <a:extLst>
                        <a:ext uri="{FF2B5EF4-FFF2-40B4-BE49-F238E27FC236}">
                          <a16:creationId xmlns:a16="http://schemas.microsoft.com/office/drawing/2014/main" id="{F8B6BD61-4743-2448-BBBF-7369BA8D63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64" name="직선 화살표 연결선 145">
                  <a:extLst>
                    <a:ext uri="{FF2B5EF4-FFF2-40B4-BE49-F238E27FC236}">
                      <a16:creationId xmlns:a16="http://schemas.microsoft.com/office/drawing/2014/main" id="{A2D6ECBE-A57F-1D48-A826-0882C729A2AE}"/>
                    </a:ext>
                  </a:extLst>
                </p:cNvPr>
                <p:cNvCxnSpPr>
                  <a:cxnSpLocks/>
                  <a:endCxn id="49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65" name="직선 화살표 연결선 464">
                  <a:extLst>
                    <a:ext uri="{FF2B5EF4-FFF2-40B4-BE49-F238E27FC236}">
                      <a16:creationId xmlns:a16="http://schemas.microsoft.com/office/drawing/2014/main" id="{08304EC2-4B9D-A240-A3BE-41C25E78D4FA}"/>
                    </a:ext>
                  </a:extLst>
                </p:cNvPr>
                <p:cNvCxnSpPr>
                  <a:cxnSpLocks noChangeAspect="1"/>
                  <a:stCxn id="494" idx="1"/>
                  <a:endCxn id="49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6" name="직선 화살표 연결선 179">
                  <a:extLst>
                    <a:ext uri="{FF2B5EF4-FFF2-40B4-BE49-F238E27FC236}">
                      <a16:creationId xmlns:a16="http://schemas.microsoft.com/office/drawing/2014/main" id="{181DE75A-7B86-6E4E-AAB1-CF49B1B63F55}"/>
                    </a:ext>
                  </a:extLst>
                </p:cNvPr>
                <p:cNvCxnSpPr>
                  <a:cxnSpLocks noChangeAspect="1"/>
                  <a:stCxn id="497" idx="1"/>
                  <a:endCxn id="47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7" name="직선 화살표 연결선 195">
                  <a:extLst>
                    <a:ext uri="{FF2B5EF4-FFF2-40B4-BE49-F238E27FC236}">
                      <a16:creationId xmlns:a16="http://schemas.microsoft.com/office/drawing/2014/main" id="{DC03E9D3-E550-084B-9BEB-1C8DE54CFA9B}"/>
                    </a:ext>
                  </a:extLst>
                </p:cNvPr>
                <p:cNvCxnSpPr>
                  <a:cxnSpLocks noChangeAspect="1"/>
                  <a:stCxn id="487" idx="3"/>
                  <a:endCxn id="49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8" name="직선 화살표 연결선 145">
                  <a:extLst>
                    <a:ext uri="{FF2B5EF4-FFF2-40B4-BE49-F238E27FC236}">
                      <a16:creationId xmlns:a16="http://schemas.microsoft.com/office/drawing/2014/main" id="{EA79AC45-94FC-6048-9C63-4524E89C3EDF}"/>
                    </a:ext>
                  </a:extLst>
                </p:cNvPr>
                <p:cNvCxnSpPr>
                  <a:cxnSpLocks/>
                  <a:endCxn id="50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9" name="직선 화살표 연결선 179">
                  <a:extLst>
                    <a:ext uri="{FF2B5EF4-FFF2-40B4-BE49-F238E27FC236}">
                      <a16:creationId xmlns:a16="http://schemas.microsoft.com/office/drawing/2014/main" id="{30F3BF78-84A3-EB49-B329-F6B4B1C9A2E0}"/>
                    </a:ext>
                  </a:extLst>
                </p:cNvPr>
                <p:cNvCxnSpPr>
                  <a:cxnSpLocks noChangeAspect="1"/>
                  <a:stCxn id="493" idx="1"/>
                  <a:endCxn id="47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0" name="직선 화살표 연결선 195">
                  <a:extLst>
                    <a:ext uri="{FF2B5EF4-FFF2-40B4-BE49-F238E27FC236}">
                      <a16:creationId xmlns:a16="http://schemas.microsoft.com/office/drawing/2014/main" id="{0E154C19-93E9-EF47-88F6-72BBD03C642E}"/>
                    </a:ext>
                  </a:extLst>
                </p:cNvPr>
                <p:cNvCxnSpPr>
                  <a:cxnSpLocks noChangeAspect="1"/>
                  <a:stCxn id="488" idx="3"/>
                  <a:endCxn id="49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1F4A393C-17FB-CF47-B7DE-2003A57A05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05" name="타원 504">
                    <a:extLst>
                      <a:ext uri="{FF2B5EF4-FFF2-40B4-BE49-F238E27FC236}">
                        <a16:creationId xmlns:a16="http://schemas.microsoft.com/office/drawing/2014/main" id="{1B0069DD-1849-7C4C-8FF0-C4B9FC8DC0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06" name="직선 연결선 431">
                    <a:extLst>
                      <a:ext uri="{FF2B5EF4-FFF2-40B4-BE49-F238E27FC236}">
                        <a16:creationId xmlns:a16="http://schemas.microsoft.com/office/drawing/2014/main" id="{0406D569-5675-2C4E-A54C-A5D645532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72" name="직선 화살표 연결선 471">
                  <a:extLst>
                    <a:ext uri="{FF2B5EF4-FFF2-40B4-BE49-F238E27FC236}">
                      <a16:creationId xmlns:a16="http://schemas.microsoft.com/office/drawing/2014/main" id="{5BF8D67E-BC14-844A-BAD4-8642C2807D0F}"/>
                    </a:ext>
                  </a:extLst>
                </p:cNvPr>
                <p:cNvCxnSpPr>
                  <a:cxnSpLocks noChangeAspect="1"/>
                  <a:stCxn id="482" idx="1"/>
                  <a:endCxn id="50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3" name="그룹 472">
                  <a:extLst>
                    <a:ext uri="{FF2B5EF4-FFF2-40B4-BE49-F238E27FC236}">
                      <a16:creationId xmlns:a16="http://schemas.microsoft.com/office/drawing/2014/main" id="{D7143BE2-0054-4C40-BED9-16BC8174DE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01" name="타원 500">
                    <a:extLst>
                      <a:ext uri="{FF2B5EF4-FFF2-40B4-BE49-F238E27FC236}">
                        <a16:creationId xmlns:a16="http://schemas.microsoft.com/office/drawing/2014/main" id="{11B9B6A3-BCF0-844C-9141-7803EFDF625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7422E0A2-5CDF-7843-828B-583F5898E689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3" name="직선 연결선 431">
                      <a:extLst>
                        <a:ext uri="{FF2B5EF4-FFF2-40B4-BE49-F238E27FC236}">
                          <a16:creationId xmlns:a16="http://schemas.microsoft.com/office/drawing/2014/main" id="{24EB64C3-F9D4-B849-8BD6-A3E231BF5D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04" name="직선 연결선 432">
                      <a:extLst>
                        <a:ext uri="{FF2B5EF4-FFF2-40B4-BE49-F238E27FC236}">
                          <a16:creationId xmlns:a16="http://schemas.microsoft.com/office/drawing/2014/main" id="{7C4406F0-AC96-164A-8AEE-EE10CCD822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74" name="직선 화살표 연결선 473">
                  <a:extLst>
                    <a:ext uri="{FF2B5EF4-FFF2-40B4-BE49-F238E27FC236}">
                      <a16:creationId xmlns:a16="http://schemas.microsoft.com/office/drawing/2014/main" id="{16463D1D-6D56-2742-9B43-87F6FC395D52}"/>
                    </a:ext>
                  </a:extLst>
                </p:cNvPr>
                <p:cNvCxnSpPr>
                  <a:cxnSpLocks noChangeAspect="1"/>
                  <a:stCxn id="501" idx="2"/>
                  <a:endCxn id="48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5" name="직선 화살표 연결선 474">
                  <a:extLst>
                    <a:ext uri="{FF2B5EF4-FFF2-40B4-BE49-F238E27FC236}">
                      <a16:creationId xmlns:a16="http://schemas.microsoft.com/office/drawing/2014/main" id="{53848826-57A6-7049-BFFA-D10F8AA5B1B2}"/>
                    </a:ext>
                  </a:extLst>
                </p:cNvPr>
                <p:cNvCxnSpPr>
                  <a:cxnSpLocks noChangeAspect="1"/>
                  <a:stCxn id="501" idx="6"/>
                  <a:endCxn id="48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76" name="직선 화살표 연결선 214">
                  <a:extLst>
                    <a:ext uri="{FF2B5EF4-FFF2-40B4-BE49-F238E27FC236}">
                      <a16:creationId xmlns:a16="http://schemas.microsoft.com/office/drawing/2014/main" id="{3B7C2BAB-7C56-DC4F-804F-934DA0BA4F67}"/>
                    </a:ext>
                  </a:extLst>
                </p:cNvPr>
                <p:cNvCxnSpPr>
                  <a:cxnSpLocks noChangeAspect="1"/>
                  <a:stCxn id="483" idx="2"/>
                  <a:endCxn id="50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77" name="모서리가 둥근 직사각형 82">
                  <a:extLst>
                    <a:ext uri="{FF2B5EF4-FFF2-40B4-BE49-F238E27FC236}">
                      <a16:creationId xmlns:a16="http://schemas.microsoft.com/office/drawing/2014/main" id="{370B2E3E-41EB-8B4E-AD58-A7498EBB6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78" name="직선 화살표 연결선 477">
                  <a:extLst>
                    <a:ext uri="{FF2B5EF4-FFF2-40B4-BE49-F238E27FC236}">
                      <a16:creationId xmlns:a16="http://schemas.microsoft.com/office/drawing/2014/main" id="{19499E0D-A758-3645-A046-8DF2D6ABC6CD}"/>
                    </a:ext>
                  </a:extLst>
                </p:cNvPr>
                <p:cNvCxnSpPr>
                  <a:cxnSpLocks noChangeAspect="1"/>
                  <a:stCxn id="477" idx="1"/>
                  <a:endCxn id="50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BAFFA214-416D-3D46-8C2D-DD8C6EF50C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98" name="사다리꼴[T] 107">
                    <a:extLst>
                      <a:ext uri="{FF2B5EF4-FFF2-40B4-BE49-F238E27FC236}">
                        <a16:creationId xmlns:a16="http://schemas.microsoft.com/office/drawing/2014/main" id="{5F27827E-CCF2-8F4F-A711-99847419E7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모서리가 둥근 직사각형 82">
                    <a:extLst>
                      <a:ext uri="{FF2B5EF4-FFF2-40B4-BE49-F238E27FC236}">
                        <a16:creationId xmlns:a16="http://schemas.microsoft.com/office/drawing/2014/main" id="{DBE1AE14-34F8-0E42-ACB8-EAAA9A0804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모서리가 둥근 직사각형 82">
                    <a:extLst>
                      <a:ext uri="{FF2B5EF4-FFF2-40B4-BE49-F238E27FC236}">
                        <a16:creationId xmlns:a16="http://schemas.microsoft.com/office/drawing/2014/main" id="{D28CFE33-D0ED-664D-98E8-CD9500BFB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563F2700-9D80-544B-A0E5-1BC2C864F25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95" name="사다리꼴[T] 107">
                    <a:extLst>
                      <a:ext uri="{FF2B5EF4-FFF2-40B4-BE49-F238E27FC236}">
                        <a16:creationId xmlns:a16="http://schemas.microsoft.com/office/drawing/2014/main" id="{88ED8535-F742-4F41-BAB0-765E10217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6" name="모서리가 둥근 직사각형 82">
                    <a:extLst>
                      <a:ext uri="{FF2B5EF4-FFF2-40B4-BE49-F238E27FC236}">
                        <a16:creationId xmlns:a16="http://schemas.microsoft.com/office/drawing/2014/main" id="{009ECDF4-558E-E94F-95FF-A79697DCD0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모서리가 둥근 직사각형 82">
                    <a:extLst>
                      <a:ext uri="{FF2B5EF4-FFF2-40B4-BE49-F238E27FC236}">
                        <a16:creationId xmlns:a16="http://schemas.microsoft.com/office/drawing/2014/main" id="{0271A73F-1044-4E47-81C1-CC1EF6AB3D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D4AE9F78-37AE-7E45-B003-122AAFA1C9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92" name="사다리꼴[T] 107">
                    <a:extLst>
                      <a:ext uri="{FF2B5EF4-FFF2-40B4-BE49-F238E27FC236}">
                        <a16:creationId xmlns:a16="http://schemas.microsoft.com/office/drawing/2014/main" id="{1F2D8B83-F8BF-6844-A519-250617CD8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모서리가 둥근 직사각형 82">
                    <a:extLst>
                      <a:ext uri="{FF2B5EF4-FFF2-40B4-BE49-F238E27FC236}">
                        <a16:creationId xmlns:a16="http://schemas.microsoft.com/office/drawing/2014/main" id="{AE7F062C-45DE-4248-BED3-30AA1FD2B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4" name="모서리가 둥근 직사각형 82">
                    <a:extLst>
                      <a:ext uri="{FF2B5EF4-FFF2-40B4-BE49-F238E27FC236}">
                        <a16:creationId xmlns:a16="http://schemas.microsoft.com/office/drawing/2014/main" id="{23BBB352-71AC-6F45-A218-E49D151791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2" name="모서리가 둥근 직사각형 82">
                  <a:extLst>
                    <a:ext uri="{FF2B5EF4-FFF2-40B4-BE49-F238E27FC236}">
                      <a16:creationId xmlns:a16="http://schemas.microsoft.com/office/drawing/2014/main" id="{7CF79475-DBF1-A64E-AF6F-F1E72AEF21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모서리가 둥근 직사각형 82">
                  <a:extLst>
                    <a:ext uri="{FF2B5EF4-FFF2-40B4-BE49-F238E27FC236}">
                      <a16:creationId xmlns:a16="http://schemas.microsoft.com/office/drawing/2014/main" id="{8587B490-F879-064A-A174-C3F7477C2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169AD838-D69F-3041-B845-752803A849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89" name="사다리꼴[T] 107">
                    <a:extLst>
                      <a:ext uri="{FF2B5EF4-FFF2-40B4-BE49-F238E27FC236}">
                        <a16:creationId xmlns:a16="http://schemas.microsoft.com/office/drawing/2014/main" id="{77B4D982-ED7B-AB4A-9DE5-C819BF5D16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모서리가 둥근 직사각형 82">
                    <a:extLst>
                      <a:ext uri="{FF2B5EF4-FFF2-40B4-BE49-F238E27FC236}">
                        <a16:creationId xmlns:a16="http://schemas.microsoft.com/office/drawing/2014/main" id="{43E8C095-81C5-5E49-B082-4BD46B273C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모서리가 둥근 직사각형 82">
                    <a:extLst>
                      <a:ext uri="{FF2B5EF4-FFF2-40B4-BE49-F238E27FC236}">
                        <a16:creationId xmlns:a16="http://schemas.microsoft.com/office/drawing/2014/main" id="{1AD6C5C9-688A-464E-BB4A-34E4292471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5" name="모서리가 둥근 직사각형 82">
                  <a:extLst>
                    <a:ext uri="{FF2B5EF4-FFF2-40B4-BE49-F238E27FC236}">
                      <a16:creationId xmlns:a16="http://schemas.microsoft.com/office/drawing/2014/main" id="{199017B2-E52B-1B41-8E13-649C3CF2D4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6" name="모서리가 둥근 직사각형 82">
                  <a:extLst>
                    <a:ext uri="{FF2B5EF4-FFF2-40B4-BE49-F238E27FC236}">
                      <a16:creationId xmlns:a16="http://schemas.microsoft.com/office/drawing/2014/main" id="{5AC4FA7A-10B9-C84E-A32A-8C80CFA356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7" name="모서리가 둥근 직사각형 82">
                  <a:extLst>
                    <a:ext uri="{FF2B5EF4-FFF2-40B4-BE49-F238E27FC236}">
                      <a16:creationId xmlns:a16="http://schemas.microsoft.com/office/drawing/2014/main" id="{6C631B39-DD00-784B-8217-623CBC833D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8" name="모서리가 둥근 직사각형 82">
                  <a:extLst>
                    <a:ext uri="{FF2B5EF4-FFF2-40B4-BE49-F238E27FC236}">
                      <a16:creationId xmlns:a16="http://schemas.microsoft.com/office/drawing/2014/main" id="{928B25CF-B3C2-EE42-B807-2CFF2ED68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61" name="직선 화살표 연결선 460">
                <a:extLst>
                  <a:ext uri="{FF2B5EF4-FFF2-40B4-BE49-F238E27FC236}">
                    <a16:creationId xmlns:a16="http://schemas.microsoft.com/office/drawing/2014/main" id="{8080B86F-AD3D-B740-935F-991F0B69A13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r" latinLnBrk="1">
                    <a:buClrTx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kern="120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lang="en-US" altLang="ko-KR" sz="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lang="en-US" altLang="ko-KR" sz="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1000" t="-27273" r="-300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C938AFDA-3060-0B41-8533-D452E7D49624}"/>
              </a:ext>
            </a:extLst>
          </p:cNvPr>
          <p:cNvGrpSpPr>
            <a:grpSpLocks noChangeAspect="1"/>
          </p:cNvGrpSpPr>
          <p:nvPr/>
        </p:nvGrpSpPr>
        <p:grpSpPr>
          <a:xfrm>
            <a:off x="1348034" y="2160328"/>
            <a:ext cx="2100792" cy="509162"/>
            <a:chOff x="7547659" y="2448774"/>
            <a:chExt cx="996950" cy="226800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790CC21C-0D5F-6D45-84C0-513BA02A8051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2" name="그룹 351">
                <a:extLst>
                  <a:ext uri="{FF2B5EF4-FFF2-40B4-BE49-F238E27FC236}">
                    <a16:creationId xmlns:a16="http://schemas.microsoft.com/office/drawing/2014/main" id="{FF4F0C91-F620-1A4C-8713-013466CDD18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54" name="모서리가 둥근 직사각형 82">
                  <a:extLst>
                    <a:ext uri="{FF2B5EF4-FFF2-40B4-BE49-F238E27FC236}">
                      <a16:creationId xmlns:a16="http://schemas.microsoft.com/office/drawing/2014/main" id="{D1748D99-393C-0340-93CD-88D398FC803E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B243A786-9D37-1A49-A915-7BC90C4F05F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53" name="타원 452">
                    <a:extLst>
                      <a:ext uri="{FF2B5EF4-FFF2-40B4-BE49-F238E27FC236}">
                        <a16:creationId xmlns:a16="http://schemas.microsoft.com/office/drawing/2014/main" id="{E59CC904-C049-CE49-B60D-96560257E8F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54" name="그룹 453">
                    <a:extLst>
                      <a:ext uri="{FF2B5EF4-FFF2-40B4-BE49-F238E27FC236}">
                        <a16:creationId xmlns:a16="http://schemas.microsoft.com/office/drawing/2014/main" id="{BEB61538-B454-7244-A6DE-184186B1AD1B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55" name="직선 연결선 137">
                      <a:extLst>
                        <a:ext uri="{FF2B5EF4-FFF2-40B4-BE49-F238E27FC236}">
                          <a16:creationId xmlns:a16="http://schemas.microsoft.com/office/drawing/2014/main" id="{7C58463B-9876-304E-B2AC-3ED60C6717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6" name="직선 연결선 138">
                      <a:extLst>
                        <a:ext uri="{FF2B5EF4-FFF2-40B4-BE49-F238E27FC236}">
                          <a16:creationId xmlns:a16="http://schemas.microsoft.com/office/drawing/2014/main" id="{B9077408-01D8-4D41-8F8C-0DCB984C6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10" name="직선 화살표 연결선 145">
                  <a:extLst>
                    <a:ext uri="{FF2B5EF4-FFF2-40B4-BE49-F238E27FC236}">
                      <a16:creationId xmlns:a16="http://schemas.microsoft.com/office/drawing/2014/main" id="{07470EE1-74A3-AA42-93AA-E9ECFC81D5F7}"/>
                    </a:ext>
                  </a:extLst>
                </p:cNvPr>
                <p:cNvCxnSpPr>
                  <a:cxnSpLocks/>
                  <a:endCxn id="436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11" name="직선 화살표 연결선 410">
                  <a:extLst>
                    <a:ext uri="{FF2B5EF4-FFF2-40B4-BE49-F238E27FC236}">
                      <a16:creationId xmlns:a16="http://schemas.microsoft.com/office/drawing/2014/main" id="{0FEA9791-EA35-D242-A31F-306508436988}"/>
                    </a:ext>
                  </a:extLst>
                </p:cNvPr>
                <p:cNvCxnSpPr>
                  <a:cxnSpLocks noChangeAspect="1"/>
                  <a:stCxn id="440" idx="1"/>
                  <a:endCxn id="445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2" name="직선 화살표 연결선 179">
                  <a:extLst>
                    <a:ext uri="{FF2B5EF4-FFF2-40B4-BE49-F238E27FC236}">
                      <a16:creationId xmlns:a16="http://schemas.microsoft.com/office/drawing/2014/main" id="{7FE9134D-0D27-E942-97C7-76844B3F2E3F}"/>
                    </a:ext>
                  </a:extLst>
                </p:cNvPr>
                <p:cNvCxnSpPr>
                  <a:cxnSpLocks noChangeAspect="1"/>
                  <a:stCxn id="443" idx="1"/>
                  <a:endCxn id="423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3" name="직선 화살표 연결선 195">
                  <a:extLst>
                    <a:ext uri="{FF2B5EF4-FFF2-40B4-BE49-F238E27FC236}">
                      <a16:creationId xmlns:a16="http://schemas.microsoft.com/office/drawing/2014/main" id="{F26D38C7-E1D7-EE43-BCB7-FC60FC39DE65}"/>
                    </a:ext>
                  </a:extLst>
                </p:cNvPr>
                <p:cNvCxnSpPr>
                  <a:cxnSpLocks noChangeAspect="1"/>
                  <a:stCxn id="433" idx="3"/>
                  <a:endCxn id="441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4" name="직선 화살표 연결선 145">
                  <a:extLst>
                    <a:ext uri="{FF2B5EF4-FFF2-40B4-BE49-F238E27FC236}">
                      <a16:creationId xmlns:a16="http://schemas.microsoft.com/office/drawing/2014/main" id="{5BF96422-5854-5C4C-B4FF-5148E256858F}"/>
                    </a:ext>
                  </a:extLst>
                </p:cNvPr>
                <p:cNvCxnSpPr>
                  <a:cxnSpLocks/>
                  <a:endCxn id="446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5" name="직선 화살표 연결선 179">
                  <a:extLst>
                    <a:ext uri="{FF2B5EF4-FFF2-40B4-BE49-F238E27FC236}">
                      <a16:creationId xmlns:a16="http://schemas.microsoft.com/office/drawing/2014/main" id="{EA74F5A8-A519-B646-B144-1670BCAF8DFE}"/>
                    </a:ext>
                  </a:extLst>
                </p:cNvPr>
                <p:cNvCxnSpPr>
                  <a:cxnSpLocks noChangeAspect="1"/>
                  <a:stCxn id="439" idx="1"/>
                  <a:endCxn id="423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6" name="직선 화살표 연결선 195">
                  <a:extLst>
                    <a:ext uri="{FF2B5EF4-FFF2-40B4-BE49-F238E27FC236}">
                      <a16:creationId xmlns:a16="http://schemas.microsoft.com/office/drawing/2014/main" id="{B8990715-30C9-F440-9CD9-F2CCCAA83143}"/>
                    </a:ext>
                  </a:extLst>
                </p:cNvPr>
                <p:cNvCxnSpPr>
                  <a:cxnSpLocks noChangeAspect="1"/>
                  <a:stCxn id="434" idx="3"/>
                  <a:endCxn id="438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B717B34B-BDA4-E94C-99F6-030CDEBA00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51" name="타원 450">
                    <a:extLst>
                      <a:ext uri="{FF2B5EF4-FFF2-40B4-BE49-F238E27FC236}">
                        <a16:creationId xmlns:a16="http://schemas.microsoft.com/office/drawing/2014/main" id="{F7AB9175-DC56-E74F-B0D9-700E94916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52" name="직선 연결선 431">
                    <a:extLst>
                      <a:ext uri="{FF2B5EF4-FFF2-40B4-BE49-F238E27FC236}">
                        <a16:creationId xmlns:a16="http://schemas.microsoft.com/office/drawing/2014/main" id="{50A21290-5989-B444-B6A0-32C28560B7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18" name="직선 화살표 연결선 417">
                  <a:extLst>
                    <a:ext uri="{FF2B5EF4-FFF2-40B4-BE49-F238E27FC236}">
                      <a16:creationId xmlns:a16="http://schemas.microsoft.com/office/drawing/2014/main" id="{7FE7A61D-6EE2-1E40-999C-0F9E7BAFB8F4}"/>
                    </a:ext>
                  </a:extLst>
                </p:cNvPr>
                <p:cNvCxnSpPr>
                  <a:cxnSpLocks noChangeAspect="1"/>
                  <a:stCxn id="428" idx="1"/>
                  <a:endCxn id="453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AFFC69EF-7818-E04B-8B5D-D96FEFDC89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47" name="타원 446">
                    <a:extLst>
                      <a:ext uri="{FF2B5EF4-FFF2-40B4-BE49-F238E27FC236}">
                        <a16:creationId xmlns:a16="http://schemas.microsoft.com/office/drawing/2014/main" id="{517BA118-73B8-EE44-A258-ECF2697AF18F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48" name="그룹 447">
                    <a:extLst>
                      <a:ext uri="{FF2B5EF4-FFF2-40B4-BE49-F238E27FC236}">
                        <a16:creationId xmlns:a16="http://schemas.microsoft.com/office/drawing/2014/main" id="{2F0C0478-EB97-E648-869B-74798E59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49" name="직선 연결선 431">
                      <a:extLst>
                        <a:ext uri="{FF2B5EF4-FFF2-40B4-BE49-F238E27FC236}">
                          <a16:creationId xmlns:a16="http://schemas.microsoft.com/office/drawing/2014/main" id="{DE14A672-0DD3-1F44-BED6-8AE89E16D1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0" name="직선 연결선 432">
                      <a:extLst>
                        <a:ext uri="{FF2B5EF4-FFF2-40B4-BE49-F238E27FC236}">
                          <a16:creationId xmlns:a16="http://schemas.microsoft.com/office/drawing/2014/main" id="{4E08090E-10F6-5A4D-BBF5-F1D715BBB3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20" name="직선 화살표 연결선 419">
                  <a:extLst>
                    <a:ext uri="{FF2B5EF4-FFF2-40B4-BE49-F238E27FC236}">
                      <a16:creationId xmlns:a16="http://schemas.microsoft.com/office/drawing/2014/main" id="{6554BD31-18D7-6947-9BB4-B1B16BAF60A6}"/>
                    </a:ext>
                  </a:extLst>
                </p:cNvPr>
                <p:cNvCxnSpPr>
                  <a:cxnSpLocks noChangeAspect="1"/>
                  <a:stCxn id="447" idx="2"/>
                  <a:endCxn id="428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21" name="직선 화살표 연결선 420">
                  <a:extLst>
                    <a:ext uri="{FF2B5EF4-FFF2-40B4-BE49-F238E27FC236}">
                      <a16:creationId xmlns:a16="http://schemas.microsoft.com/office/drawing/2014/main" id="{A80E33E1-66F3-4E4F-A8EC-63AC85823BBA}"/>
                    </a:ext>
                  </a:extLst>
                </p:cNvPr>
                <p:cNvCxnSpPr>
                  <a:cxnSpLocks noChangeAspect="1"/>
                  <a:stCxn id="447" idx="6"/>
                  <a:endCxn id="429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22" name="직선 화살표 연결선 214">
                  <a:extLst>
                    <a:ext uri="{FF2B5EF4-FFF2-40B4-BE49-F238E27FC236}">
                      <a16:creationId xmlns:a16="http://schemas.microsoft.com/office/drawing/2014/main" id="{0C351CCA-0077-7F46-8B2B-0B104AA6D292}"/>
                    </a:ext>
                  </a:extLst>
                </p:cNvPr>
                <p:cNvCxnSpPr>
                  <a:cxnSpLocks noChangeAspect="1"/>
                  <a:stCxn id="429" idx="2"/>
                  <a:endCxn id="447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23" name="모서리가 둥근 직사각형 82">
                  <a:extLst>
                    <a:ext uri="{FF2B5EF4-FFF2-40B4-BE49-F238E27FC236}">
                      <a16:creationId xmlns:a16="http://schemas.microsoft.com/office/drawing/2014/main" id="{C4492642-8066-1340-915E-1CF223CB3F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4" name="직선 화살표 연결선 423">
                  <a:extLst>
                    <a:ext uri="{FF2B5EF4-FFF2-40B4-BE49-F238E27FC236}">
                      <a16:creationId xmlns:a16="http://schemas.microsoft.com/office/drawing/2014/main" id="{47541E54-C324-3049-98BB-DED92EF1669F}"/>
                    </a:ext>
                  </a:extLst>
                </p:cNvPr>
                <p:cNvCxnSpPr>
                  <a:cxnSpLocks noChangeAspect="1"/>
                  <a:stCxn id="423" idx="1"/>
                  <a:endCxn id="451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25" name="그룹 424">
                  <a:extLst>
                    <a:ext uri="{FF2B5EF4-FFF2-40B4-BE49-F238E27FC236}">
                      <a16:creationId xmlns:a16="http://schemas.microsoft.com/office/drawing/2014/main" id="{3F5B9766-ECAE-D649-BBE3-5A7C742D82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44" name="사다리꼴[T] 107">
                    <a:extLst>
                      <a:ext uri="{FF2B5EF4-FFF2-40B4-BE49-F238E27FC236}">
                        <a16:creationId xmlns:a16="http://schemas.microsoft.com/office/drawing/2014/main" id="{9A8259FA-01E7-A846-B788-A52DC92CFB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모서리가 둥근 직사각형 82">
                    <a:extLst>
                      <a:ext uri="{FF2B5EF4-FFF2-40B4-BE49-F238E27FC236}">
                        <a16:creationId xmlns:a16="http://schemas.microsoft.com/office/drawing/2014/main" id="{944D8189-F175-8348-AC2A-0DABB197F2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6" name="모서리가 둥근 직사각형 82">
                    <a:extLst>
                      <a:ext uri="{FF2B5EF4-FFF2-40B4-BE49-F238E27FC236}">
                        <a16:creationId xmlns:a16="http://schemas.microsoft.com/office/drawing/2014/main" id="{37ED7D81-C481-F44D-88FA-E83EC45CE2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6" name="그룹 425">
                  <a:extLst>
                    <a:ext uri="{FF2B5EF4-FFF2-40B4-BE49-F238E27FC236}">
                      <a16:creationId xmlns:a16="http://schemas.microsoft.com/office/drawing/2014/main" id="{8BA8F474-6ADA-0C40-A071-6790153331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41" name="사다리꼴[T] 107">
                    <a:extLst>
                      <a:ext uri="{FF2B5EF4-FFF2-40B4-BE49-F238E27FC236}">
                        <a16:creationId xmlns:a16="http://schemas.microsoft.com/office/drawing/2014/main" id="{8D2DB736-6D8B-A145-9F25-FF0DC5AFE1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모서리가 둥근 직사각형 82">
                    <a:extLst>
                      <a:ext uri="{FF2B5EF4-FFF2-40B4-BE49-F238E27FC236}">
                        <a16:creationId xmlns:a16="http://schemas.microsoft.com/office/drawing/2014/main" id="{36C604FC-C038-8D45-A0AE-06D9704E22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3" name="모서리가 둥근 직사각형 82">
                    <a:extLst>
                      <a:ext uri="{FF2B5EF4-FFF2-40B4-BE49-F238E27FC236}">
                        <a16:creationId xmlns:a16="http://schemas.microsoft.com/office/drawing/2014/main" id="{C6DF10F9-1DF4-7149-B9B1-63841D5B62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7" name="그룹 426">
                  <a:extLst>
                    <a:ext uri="{FF2B5EF4-FFF2-40B4-BE49-F238E27FC236}">
                      <a16:creationId xmlns:a16="http://schemas.microsoft.com/office/drawing/2014/main" id="{6C90BB9C-6C6E-ED4C-BDF5-5092B7C223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38" name="사다리꼴[T] 107">
                    <a:extLst>
                      <a:ext uri="{FF2B5EF4-FFF2-40B4-BE49-F238E27FC236}">
                        <a16:creationId xmlns:a16="http://schemas.microsoft.com/office/drawing/2014/main" id="{5C4B6C6A-1BE4-CC4C-96CD-DE4BF8C481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모서리가 둥근 직사각형 82">
                    <a:extLst>
                      <a:ext uri="{FF2B5EF4-FFF2-40B4-BE49-F238E27FC236}">
                        <a16:creationId xmlns:a16="http://schemas.microsoft.com/office/drawing/2014/main" id="{67DEF72F-4BF6-3445-A2CC-4927EA2E0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0" name="모서리가 둥근 직사각형 82">
                    <a:extLst>
                      <a:ext uri="{FF2B5EF4-FFF2-40B4-BE49-F238E27FC236}">
                        <a16:creationId xmlns:a16="http://schemas.microsoft.com/office/drawing/2014/main" id="{FC88D297-1EF5-754A-B42F-958FF6E3C7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8" name="모서리가 둥근 직사각형 82">
                  <a:extLst>
                    <a:ext uri="{FF2B5EF4-FFF2-40B4-BE49-F238E27FC236}">
                      <a16:creationId xmlns:a16="http://schemas.microsoft.com/office/drawing/2014/main" id="{AA81BF4B-6B0A-994A-83D3-F8C071E2FC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모서리가 둥근 직사각형 82">
                  <a:extLst>
                    <a:ext uri="{FF2B5EF4-FFF2-40B4-BE49-F238E27FC236}">
                      <a16:creationId xmlns:a16="http://schemas.microsoft.com/office/drawing/2014/main" id="{10059A34-47EC-E54E-A441-DD24E4C70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5B51996E-EF9E-B445-94A3-F14DDF070A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35" name="사다리꼴[T] 107">
                    <a:extLst>
                      <a:ext uri="{FF2B5EF4-FFF2-40B4-BE49-F238E27FC236}">
                        <a16:creationId xmlns:a16="http://schemas.microsoft.com/office/drawing/2014/main" id="{D90D68D8-4705-C14B-95D1-7B32B6D430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모서리가 둥근 직사각형 82">
                    <a:extLst>
                      <a:ext uri="{FF2B5EF4-FFF2-40B4-BE49-F238E27FC236}">
                        <a16:creationId xmlns:a16="http://schemas.microsoft.com/office/drawing/2014/main" id="{FB081929-0E5D-3F4D-A5BE-EF0B8C715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7" name="모서리가 둥근 직사각형 82">
                    <a:extLst>
                      <a:ext uri="{FF2B5EF4-FFF2-40B4-BE49-F238E27FC236}">
                        <a16:creationId xmlns:a16="http://schemas.microsoft.com/office/drawing/2014/main" id="{5494E972-75E3-3D48-AA2B-100585E11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1" name="모서리가 둥근 직사각형 82">
                  <a:extLst>
                    <a:ext uri="{FF2B5EF4-FFF2-40B4-BE49-F238E27FC236}">
                      <a16:creationId xmlns:a16="http://schemas.microsoft.com/office/drawing/2014/main" id="{42BF5D89-65BE-4D46-8EC0-15225B5EF4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2" name="모서리가 둥근 직사각형 82">
                  <a:extLst>
                    <a:ext uri="{FF2B5EF4-FFF2-40B4-BE49-F238E27FC236}">
                      <a16:creationId xmlns:a16="http://schemas.microsoft.com/office/drawing/2014/main" id="{14F8DD8D-FDD9-2449-BA7A-678320AAA9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3" name="모서리가 둥근 직사각형 82">
                  <a:extLst>
                    <a:ext uri="{FF2B5EF4-FFF2-40B4-BE49-F238E27FC236}">
                      <a16:creationId xmlns:a16="http://schemas.microsoft.com/office/drawing/2014/main" id="{882D88B6-4546-9E4A-B052-0870D5F4B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모서리가 둥근 직사각형 82">
                  <a:extLst>
                    <a:ext uri="{FF2B5EF4-FFF2-40B4-BE49-F238E27FC236}">
                      <a16:creationId xmlns:a16="http://schemas.microsoft.com/office/drawing/2014/main" id="{E8A0AD02-4AD5-1D43-9973-8AB4ABD004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53" name="직선 화살표 연결선 352">
                <a:extLst>
                  <a:ext uri="{FF2B5EF4-FFF2-40B4-BE49-F238E27FC236}">
                    <a16:creationId xmlns:a16="http://schemas.microsoft.com/office/drawing/2014/main" id="{4FAD9F3F-530B-FB4C-AC28-47AFAA9F5F6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E5419BAD-8C0B-2C40-BB48-DCE8141432B7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solidFill>
              <a:srgbClr val="8497B0"/>
            </a:solidFill>
            <a:ln w="9525" cap="flat" cmpd="sng" algn="ctr">
              <a:solidFill>
                <a:srgbClr val="323F4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solidFill>
              <a:srgbClr val="8497B0"/>
            </a:solidFill>
            <a:ln w="9525" cap="flat" cmpd="sng" algn="ctr">
              <a:solidFill>
                <a:srgbClr val="323F4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tx1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tx1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tx1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rgbClr val="CCB1BD"/>
          </a:solidFill>
          <a:ln w="9525" cap="flat" cmpd="sng" algn="ctr">
            <a:solidFill>
              <a:srgbClr val="A31659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rgbClr val="CCB1BD"/>
          </a:solidFill>
          <a:ln w="9525" cap="flat" cmpd="sng" algn="ctr">
            <a:solidFill>
              <a:srgbClr val="A31659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85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50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50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grp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8" name="모서리가 둥근 직사각형 82">
            <a:extLst>
              <a:ext uri="{FF2B5EF4-FFF2-40B4-BE49-F238E27FC236}">
                <a16:creationId xmlns:a16="http://schemas.microsoft.com/office/drawing/2014/main" id="{EA18F579-366B-F24E-B39B-7A8E5D6E2A87}"/>
              </a:ext>
            </a:extLst>
          </p:cNvPr>
          <p:cNvSpPr/>
          <p:nvPr/>
        </p:nvSpPr>
        <p:spPr>
          <a:xfrm>
            <a:off x="3905255" y="2404754"/>
            <a:ext cx="510615" cy="341005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9879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rgbClr val="BF9001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rgbClr val="BF9001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344" name="모서리가 둥근 직사각형 343">
            <a:extLst>
              <a:ext uri="{FF2B5EF4-FFF2-40B4-BE49-F238E27FC236}">
                <a16:creationId xmlns:a16="http://schemas.microsoft.com/office/drawing/2014/main" id="{A8AD4AC4-D45A-D74C-BAB0-EEAA5353F44A}"/>
              </a:ext>
            </a:extLst>
          </p:cNvPr>
          <p:cNvSpPr/>
          <p:nvPr/>
        </p:nvSpPr>
        <p:spPr>
          <a:xfrm>
            <a:off x="222660" y="3792242"/>
            <a:ext cx="8698679" cy="872436"/>
          </a:xfrm>
          <a:prstGeom prst="roundRect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0" bIns="0" rtlCol="0" anchor="ctr"/>
          <a:lstStyle/>
          <a:p>
            <a:endParaRPr lang="ko-Kore-KR" altLang="en-US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2" name="모서리가 둥근 직사각형 341">
            <a:extLst>
              <a:ext uri="{FF2B5EF4-FFF2-40B4-BE49-F238E27FC236}">
                <a16:creationId xmlns:a16="http://schemas.microsoft.com/office/drawing/2014/main" id="{3A525EEA-1DF9-034D-953A-B81F0D150EA7}"/>
              </a:ext>
            </a:extLst>
          </p:cNvPr>
          <p:cNvSpPr/>
          <p:nvPr/>
        </p:nvSpPr>
        <p:spPr>
          <a:xfrm>
            <a:off x="370050" y="3644744"/>
            <a:ext cx="5609964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 – 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A1F6EE9-077A-274E-9149-0E4A2A79D8F3}"/>
                  </a:ext>
                </a:extLst>
              </p:cNvPr>
              <p:cNvSpPr/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   [EFM] Loads encoded vectors within a set of selected clusters </a:t>
                </a:r>
                <a14:m>
                  <m:oMath xmlns:m="http://schemas.openxmlformats.org/officeDocument/2006/math"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𝑊</m:t>
                    </m:r>
                  </m:oMath>
                </a14:m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&amp; Unpacks and store in the buffer</a:t>
                </a:r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A1F6EE9-077A-274E-9149-0E4A2A79D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  <a:blipFill>
                <a:blip r:embed="rId5"/>
                <a:stretch>
                  <a:fillRect l="-290"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3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CE244CB-28BA-4048-800F-5A59994D4812}"/>
              </a:ext>
            </a:extLst>
          </p:cNvPr>
          <p:cNvGrpSpPr>
            <a:grpSpLocks noChangeAspect="1"/>
          </p:cNvGrpSpPr>
          <p:nvPr/>
        </p:nvGrpSpPr>
        <p:grpSpPr>
          <a:xfrm>
            <a:off x="1338491" y="2760586"/>
            <a:ext cx="2100792" cy="509162"/>
            <a:chOff x="7547659" y="2448774"/>
            <a:chExt cx="996950" cy="226800"/>
          </a:xfrm>
        </p:grpSpPr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4010DF00-76BD-3146-B49A-C19FE00D94DA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E3FA776A-A3F1-2845-86B9-78C1AA4742A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462" name="모서리가 둥근 직사각형 82">
                  <a:extLst>
                    <a:ext uri="{FF2B5EF4-FFF2-40B4-BE49-F238E27FC236}">
                      <a16:creationId xmlns:a16="http://schemas.microsoft.com/office/drawing/2014/main" id="{BF3B177C-3EAE-A440-8317-157F01FC3B19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3" name="그룹 462">
                  <a:extLst>
                    <a:ext uri="{FF2B5EF4-FFF2-40B4-BE49-F238E27FC236}">
                      <a16:creationId xmlns:a16="http://schemas.microsoft.com/office/drawing/2014/main" id="{8768BDA3-DC8C-334E-95E5-DA812CD7E3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07" name="타원 506">
                    <a:extLst>
                      <a:ext uri="{FF2B5EF4-FFF2-40B4-BE49-F238E27FC236}">
                        <a16:creationId xmlns:a16="http://schemas.microsoft.com/office/drawing/2014/main" id="{79867E58-7044-934C-B0CA-7F955ACF6542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8" name="그룹 507">
                    <a:extLst>
                      <a:ext uri="{FF2B5EF4-FFF2-40B4-BE49-F238E27FC236}">
                        <a16:creationId xmlns:a16="http://schemas.microsoft.com/office/drawing/2014/main" id="{D03216DA-D77E-394C-B43B-91B0E244B1BE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9" name="직선 연결선 137">
                      <a:extLst>
                        <a:ext uri="{FF2B5EF4-FFF2-40B4-BE49-F238E27FC236}">
                          <a16:creationId xmlns:a16="http://schemas.microsoft.com/office/drawing/2014/main" id="{6A2DE15B-3C55-5545-B9BD-611972BE1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10" name="직선 연결선 138">
                      <a:extLst>
                        <a:ext uri="{FF2B5EF4-FFF2-40B4-BE49-F238E27FC236}">
                          <a16:creationId xmlns:a16="http://schemas.microsoft.com/office/drawing/2014/main" id="{F8B6BD61-4743-2448-BBBF-7369BA8D63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64" name="직선 화살표 연결선 145">
                  <a:extLst>
                    <a:ext uri="{FF2B5EF4-FFF2-40B4-BE49-F238E27FC236}">
                      <a16:creationId xmlns:a16="http://schemas.microsoft.com/office/drawing/2014/main" id="{A2D6ECBE-A57F-1D48-A826-0882C729A2AE}"/>
                    </a:ext>
                  </a:extLst>
                </p:cNvPr>
                <p:cNvCxnSpPr>
                  <a:cxnSpLocks/>
                  <a:endCxn id="49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65" name="직선 화살표 연결선 464">
                  <a:extLst>
                    <a:ext uri="{FF2B5EF4-FFF2-40B4-BE49-F238E27FC236}">
                      <a16:creationId xmlns:a16="http://schemas.microsoft.com/office/drawing/2014/main" id="{08304EC2-4B9D-A240-A3BE-41C25E78D4FA}"/>
                    </a:ext>
                  </a:extLst>
                </p:cNvPr>
                <p:cNvCxnSpPr>
                  <a:cxnSpLocks noChangeAspect="1"/>
                  <a:stCxn id="494" idx="1"/>
                  <a:endCxn id="49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6" name="직선 화살표 연결선 179">
                  <a:extLst>
                    <a:ext uri="{FF2B5EF4-FFF2-40B4-BE49-F238E27FC236}">
                      <a16:creationId xmlns:a16="http://schemas.microsoft.com/office/drawing/2014/main" id="{181DE75A-7B86-6E4E-AAB1-CF49B1B63F55}"/>
                    </a:ext>
                  </a:extLst>
                </p:cNvPr>
                <p:cNvCxnSpPr>
                  <a:cxnSpLocks noChangeAspect="1"/>
                  <a:stCxn id="497" idx="1"/>
                  <a:endCxn id="47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7" name="직선 화살표 연결선 195">
                  <a:extLst>
                    <a:ext uri="{FF2B5EF4-FFF2-40B4-BE49-F238E27FC236}">
                      <a16:creationId xmlns:a16="http://schemas.microsoft.com/office/drawing/2014/main" id="{DC03E9D3-E550-084B-9BEB-1C8DE54CFA9B}"/>
                    </a:ext>
                  </a:extLst>
                </p:cNvPr>
                <p:cNvCxnSpPr>
                  <a:cxnSpLocks noChangeAspect="1"/>
                  <a:stCxn id="487" idx="3"/>
                  <a:endCxn id="49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8" name="직선 화살표 연결선 145">
                  <a:extLst>
                    <a:ext uri="{FF2B5EF4-FFF2-40B4-BE49-F238E27FC236}">
                      <a16:creationId xmlns:a16="http://schemas.microsoft.com/office/drawing/2014/main" id="{EA79AC45-94FC-6048-9C63-4524E89C3EDF}"/>
                    </a:ext>
                  </a:extLst>
                </p:cNvPr>
                <p:cNvCxnSpPr>
                  <a:cxnSpLocks/>
                  <a:endCxn id="50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9" name="직선 화살표 연결선 179">
                  <a:extLst>
                    <a:ext uri="{FF2B5EF4-FFF2-40B4-BE49-F238E27FC236}">
                      <a16:creationId xmlns:a16="http://schemas.microsoft.com/office/drawing/2014/main" id="{30F3BF78-84A3-EB49-B329-F6B4B1C9A2E0}"/>
                    </a:ext>
                  </a:extLst>
                </p:cNvPr>
                <p:cNvCxnSpPr>
                  <a:cxnSpLocks noChangeAspect="1"/>
                  <a:stCxn id="493" idx="1"/>
                  <a:endCxn id="47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0" name="직선 화살표 연결선 195">
                  <a:extLst>
                    <a:ext uri="{FF2B5EF4-FFF2-40B4-BE49-F238E27FC236}">
                      <a16:creationId xmlns:a16="http://schemas.microsoft.com/office/drawing/2014/main" id="{0E154C19-93E9-EF47-88F6-72BBD03C642E}"/>
                    </a:ext>
                  </a:extLst>
                </p:cNvPr>
                <p:cNvCxnSpPr>
                  <a:cxnSpLocks noChangeAspect="1"/>
                  <a:stCxn id="488" idx="3"/>
                  <a:endCxn id="49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1F4A393C-17FB-CF47-B7DE-2003A57A05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05" name="타원 504">
                    <a:extLst>
                      <a:ext uri="{FF2B5EF4-FFF2-40B4-BE49-F238E27FC236}">
                        <a16:creationId xmlns:a16="http://schemas.microsoft.com/office/drawing/2014/main" id="{1B0069DD-1849-7C4C-8FF0-C4B9FC8DC0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06" name="직선 연결선 431">
                    <a:extLst>
                      <a:ext uri="{FF2B5EF4-FFF2-40B4-BE49-F238E27FC236}">
                        <a16:creationId xmlns:a16="http://schemas.microsoft.com/office/drawing/2014/main" id="{0406D569-5675-2C4E-A54C-A5D645532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72" name="직선 화살표 연결선 471">
                  <a:extLst>
                    <a:ext uri="{FF2B5EF4-FFF2-40B4-BE49-F238E27FC236}">
                      <a16:creationId xmlns:a16="http://schemas.microsoft.com/office/drawing/2014/main" id="{5BF8D67E-BC14-844A-BAD4-8642C2807D0F}"/>
                    </a:ext>
                  </a:extLst>
                </p:cNvPr>
                <p:cNvCxnSpPr>
                  <a:cxnSpLocks noChangeAspect="1"/>
                  <a:stCxn id="482" idx="1"/>
                  <a:endCxn id="50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3" name="그룹 472">
                  <a:extLst>
                    <a:ext uri="{FF2B5EF4-FFF2-40B4-BE49-F238E27FC236}">
                      <a16:creationId xmlns:a16="http://schemas.microsoft.com/office/drawing/2014/main" id="{D7143BE2-0054-4C40-BED9-16BC8174DE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01" name="타원 500">
                    <a:extLst>
                      <a:ext uri="{FF2B5EF4-FFF2-40B4-BE49-F238E27FC236}">
                        <a16:creationId xmlns:a16="http://schemas.microsoft.com/office/drawing/2014/main" id="{11B9B6A3-BCF0-844C-9141-7803EFDF625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7422E0A2-5CDF-7843-828B-583F5898E689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3" name="직선 연결선 431">
                      <a:extLst>
                        <a:ext uri="{FF2B5EF4-FFF2-40B4-BE49-F238E27FC236}">
                          <a16:creationId xmlns:a16="http://schemas.microsoft.com/office/drawing/2014/main" id="{24EB64C3-F9D4-B849-8BD6-A3E231BF5D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04" name="직선 연결선 432">
                      <a:extLst>
                        <a:ext uri="{FF2B5EF4-FFF2-40B4-BE49-F238E27FC236}">
                          <a16:creationId xmlns:a16="http://schemas.microsoft.com/office/drawing/2014/main" id="{7C4406F0-AC96-164A-8AEE-EE10CCD822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74" name="직선 화살표 연결선 473">
                  <a:extLst>
                    <a:ext uri="{FF2B5EF4-FFF2-40B4-BE49-F238E27FC236}">
                      <a16:creationId xmlns:a16="http://schemas.microsoft.com/office/drawing/2014/main" id="{16463D1D-6D56-2742-9B43-87F6FC395D52}"/>
                    </a:ext>
                  </a:extLst>
                </p:cNvPr>
                <p:cNvCxnSpPr>
                  <a:cxnSpLocks noChangeAspect="1"/>
                  <a:stCxn id="501" idx="2"/>
                  <a:endCxn id="48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5" name="직선 화살표 연결선 474">
                  <a:extLst>
                    <a:ext uri="{FF2B5EF4-FFF2-40B4-BE49-F238E27FC236}">
                      <a16:creationId xmlns:a16="http://schemas.microsoft.com/office/drawing/2014/main" id="{53848826-57A6-7049-BFFA-D10F8AA5B1B2}"/>
                    </a:ext>
                  </a:extLst>
                </p:cNvPr>
                <p:cNvCxnSpPr>
                  <a:cxnSpLocks noChangeAspect="1"/>
                  <a:stCxn id="501" idx="6"/>
                  <a:endCxn id="48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76" name="직선 화살표 연결선 214">
                  <a:extLst>
                    <a:ext uri="{FF2B5EF4-FFF2-40B4-BE49-F238E27FC236}">
                      <a16:creationId xmlns:a16="http://schemas.microsoft.com/office/drawing/2014/main" id="{3B7C2BAB-7C56-DC4F-804F-934DA0BA4F67}"/>
                    </a:ext>
                  </a:extLst>
                </p:cNvPr>
                <p:cNvCxnSpPr>
                  <a:cxnSpLocks noChangeAspect="1"/>
                  <a:stCxn id="483" idx="2"/>
                  <a:endCxn id="50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77" name="모서리가 둥근 직사각형 82">
                  <a:extLst>
                    <a:ext uri="{FF2B5EF4-FFF2-40B4-BE49-F238E27FC236}">
                      <a16:creationId xmlns:a16="http://schemas.microsoft.com/office/drawing/2014/main" id="{370B2E3E-41EB-8B4E-AD58-A7498EBB6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78" name="직선 화살표 연결선 477">
                  <a:extLst>
                    <a:ext uri="{FF2B5EF4-FFF2-40B4-BE49-F238E27FC236}">
                      <a16:creationId xmlns:a16="http://schemas.microsoft.com/office/drawing/2014/main" id="{19499E0D-A758-3645-A046-8DF2D6ABC6CD}"/>
                    </a:ext>
                  </a:extLst>
                </p:cNvPr>
                <p:cNvCxnSpPr>
                  <a:cxnSpLocks noChangeAspect="1"/>
                  <a:stCxn id="477" idx="1"/>
                  <a:endCxn id="50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BAFFA214-416D-3D46-8C2D-DD8C6EF50C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98" name="사다리꼴[T] 107">
                    <a:extLst>
                      <a:ext uri="{FF2B5EF4-FFF2-40B4-BE49-F238E27FC236}">
                        <a16:creationId xmlns:a16="http://schemas.microsoft.com/office/drawing/2014/main" id="{5F27827E-CCF2-8F4F-A711-99847419E7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모서리가 둥근 직사각형 82">
                    <a:extLst>
                      <a:ext uri="{FF2B5EF4-FFF2-40B4-BE49-F238E27FC236}">
                        <a16:creationId xmlns:a16="http://schemas.microsoft.com/office/drawing/2014/main" id="{DBE1AE14-34F8-0E42-ACB8-EAAA9A0804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모서리가 둥근 직사각형 82">
                    <a:extLst>
                      <a:ext uri="{FF2B5EF4-FFF2-40B4-BE49-F238E27FC236}">
                        <a16:creationId xmlns:a16="http://schemas.microsoft.com/office/drawing/2014/main" id="{D28CFE33-D0ED-664D-98E8-CD9500BFB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563F2700-9D80-544B-A0E5-1BC2C864F25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95" name="사다리꼴[T] 107">
                    <a:extLst>
                      <a:ext uri="{FF2B5EF4-FFF2-40B4-BE49-F238E27FC236}">
                        <a16:creationId xmlns:a16="http://schemas.microsoft.com/office/drawing/2014/main" id="{88ED8535-F742-4F41-BAB0-765E10217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6" name="모서리가 둥근 직사각형 82">
                    <a:extLst>
                      <a:ext uri="{FF2B5EF4-FFF2-40B4-BE49-F238E27FC236}">
                        <a16:creationId xmlns:a16="http://schemas.microsoft.com/office/drawing/2014/main" id="{009ECDF4-558E-E94F-95FF-A79697DCD0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모서리가 둥근 직사각형 82">
                    <a:extLst>
                      <a:ext uri="{FF2B5EF4-FFF2-40B4-BE49-F238E27FC236}">
                        <a16:creationId xmlns:a16="http://schemas.microsoft.com/office/drawing/2014/main" id="{0271A73F-1044-4E47-81C1-CC1EF6AB3D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D4AE9F78-37AE-7E45-B003-122AAFA1C9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92" name="사다리꼴[T] 107">
                    <a:extLst>
                      <a:ext uri="{FF2B5EF4-FFF2-40B4-BE49-F238E27FC236}">
                        <a16:creationId xmlns:a16="http://schemas.microsoft.com/office/drawing/2014/main" id="{1F2D8B83-F8BF-6844-A519-250617CD8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모서리가 둥근 직사각형 82">
                    <a:extLst>
                      <a:ext uri="{FF2B5EF4-FFF2-40B4-BE49-F238E27FC236}">
                        <a16:creationId xmlns:a16="http://schemas.microsoft.com/office/drawing/2014/main" id="{AE7F062C-45DE-4248-BED3-30AA1FD2B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4" name="모서리가 둥근 직사각형 82">
                    <a:extLst>
                      <a:ext uri="{FF2B5EF4-FFF2-40B4-BE49-F238E27FC236}">
                        <a16:creationId xmlns:a16="http://schemas.microsoft.com/office/drawing/2014/main" id="{23BBB352-71AC-6F45-A218-E49D151791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2" name="모서리가 둥근 직사각형 82">
                  <a:extLst>
                    <a:ext uri="{FF2B5EF4-FFF2-40B4-BE49-F238E27FC236}">
                      <a16:creationId xmlns:a16="http://schemas.microsoft.com/office/drawing/2014/main" id="{7CF79475-DBF1-A64E-AF6F-F1E72AEF21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모서리가 둥근 직사각형 82">
                  <a:extLst>
                    <a:ext uri="{FF2B5EF4-FFF2-40B4-BE49-F238E27FC236}">
                      <a16:creationId xmlns:a16="http://schemas.microsoft.com/office/drawing/2014/main" id="{8587B490-F879-064A-A174-C3F7477C2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169AD838-D69F-3041-B845-752803A849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89" name="사다리꼴[T] 107">
                    <a:extLst>
                      <a:ext uri="{FF2B5EF4-FFF2-40B4-BE49-F238E27FC236}">
                        <a16:creationId xmlns:a16="http://schemas.microsoft.com/office/drawing/2014/main" id="{77B4D982-ED7B-AB4A-9DE5-C819BF5D16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모서리가 둥근 직사각형 82">
                    <a:extLst>
                      <a:ext uri="{FF2B5EF4-FFF2-40B4-BE49-F238E27FC236}">
                        <a16:creationId xmlns:a16="http://schemas.microsoft.com/office/drawing/2014/main" id="{43E8C095-81C5-5E49-B082-4BD46B273C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모서리가 둥근 직사각형 82">
                    <a:extLst>
                      <a:ext uri="{FF2B5EF4-FFF2-40B4-BE49-F238E27FC236}">
                        <a16:creationId xmlns:a16="http://schemas.microsoft.com/office/drawing/2014/main" id="{1AD6C5C9-688A-464E-BB4A-34E4292471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5" name="모서리가 둥근 직사각형 82">
                  <a:extLst>
                    <a:ext uri="{FF2B5EF4-FFF2-40B4-BE49-F238E27FC236}">
                      <a16:creationId xmlns:a16="http://schemas.microsoft.com/office/drawing/2014/main" id="{199017B2-E52B-1B41-8E13-649C3CF2D4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6" name="모서리가 둥근 직사각형 82">
                  <a:extLst>
                    <a:ext uri="{FF2B5EF4-FFF2-40B4-BE49-F238E27FC236}">
                      <a16:creationId xmlns:a16="http://schemas.microsoft.com/office/drawing/2014/main" id="{5AC4FA7A-10B9-C84E-A32A-8C80CFA356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7" name="모서리가 둥근 직사각형 82">
                  <a:extLst>
                    <a:ext uri="{FF2B5EF4-FFF2-40B4-BE49-F238E27FC236}">
                      <a16:creationId xmlns:a16="http://schemas.microsoft.com/office/drawing/2014/main" id="{6C631B39-DD00-784B-8217-623CBC833D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8" name="모서리가 둥근 직사각형 82">
                  <a:extLst>
                    <a:ext uri="{FF2B5EF4-FFF2-40B4-BE49-F238E27FC236}">
                      <a16:creationId xmlns:a16="http://schemas.microsoft.com/office/drawing/2014/main" id="{928B25CF-B3C2-EE42-B807-2CFF2ED68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61" name="직선 화살표 연결선 460">
                <a:extLst>
                  <a:ext uri="{FF2B5EF4-FFF2-40B4-BE49-F238E27FC236}">
                    <a16:creationId xmlns:a16="http://schemas.microsoft.com/office/drawing/2014/main" id="{8080B86F-AD3D-B740-935F-991F0B69A13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r" latinLnBrk="1">
                    <a:buClrTx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kern="120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lang="en-US" altLang="ko-KR" sz="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lang="en-US" altLang="ko-KR" sz="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1000" t="-27273" r="-300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C938AFDA-3060-0B41-8533-D452E7D49624}"/>
              </a:ext>
            </a:extLst>
          </p:cNvPr>
          <p:cNvGrpSpPr>
            <a:grpSpLocks noChangeAspect="1"/>
          </p:cNvGrpSpPr>
          <p:nvPr/>
        </p:nvGrpSpPr>
        <p:grpSpPr>
          <a:xfrm>
            <a:off x="1348034" y="2160328"/>
            <a:ext cx="2100792" cy="509162"/>
            <a:chOff x="7547659" y="2448774"/>
            <a:chExt cx="996950" cy="226800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790CC21C-0D5F-6D45-84C0-513BA02A8051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2" name="그룹 351">
                <a:extLst>
                  <a:ext uri="{FF2B5EF4-FFF2-40B4-BE49-F238E27FC236}">
                    <a16:creationId xmlns:a16="http://schemas.microsoft.com/office/drawing/2014/main" id="{FF4F0C91-F620-1A4C-8713-013466CDD18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54" name="모서리가 둥근 직사각형 82">
                  <a:extLst>
                    <a:ext uri="{FF2B5EF4-FFF2-40B4-BE49-F238E27FC236}">
                      <a16:creationId xmlns:a16="http://schemas.microsoft.com/office/drawing/2014/main" id="{D1748D99-393C-0340-93CD-88D398FC803E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B243A786-9D37-1A49-A915-7BC90C4F05F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53" name="타원 452">
                    <a:extLst>
                      <a:ext uri="{FF2B5EF4-FFF2-40B4-BE49-F238E27FC236}">
                        <a16:creationId xmlns:a16="http://schemas.microsoft.com/office/drawing/2014/main" id="{E59CC904-C049-CE49-B60D-96560257E8F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54" name="그룹 453">
                    <a:extLst>
                      <a:ext uri="{FF2B5EF4-FFF2-40B4-BE49-F238E27FC236}">
                        <a16:creationId xmlns:a16="http://schemas.microsoft.com/office/drawing/2014/main" id="{BEB61538-B454-7244-A6DE-184186B1AD1B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55" name="직선 연결선 137">
                      <a:extLst>
                        <a:ext uri="{FF2B5EF4-FFF2-40B4-BE49-F238E27FC236}">
                          <a16:creationId xmlns:a16="http://schemas.microsoft.com/office/drawing/2014/main" id="{7C58463B-9876-304E-B2AC-3ED60C6717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6" name="직선 연결선 138">
                      <a:extLst>
                        <a:ext uri="{FF2B5EF4-FFF2-40B4-BE49-F238E27FC236}">
                          <a16:creationId xmlns:a16="http://schemas.microsoft.com/office/drawing/2014/main" id="{B9077408-01D8-4D41-8F8C-0DCB984C6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10" name="직선 화살표 연결선 145">
                  <a:extLst>
                    <a:ext uri="{FF2B5EF4-FFF2-40B4-BE49-F238E27FC236}">
                      <a16:creationId xmlns:a16="http://schemas.microsoft.com/office/drawing/2014/main" id="{07470EE1-74A3-AA42-93AA-E9ECFC81D5F7}"/>
                    </a:ext>
                  </a:extLst>
                </p:cNvPr>
                <p:cNvCxnSpPr>
                  <a:cxnSpLocks/>
                  <a:endCxn id="436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11" name="직선 화살표 연결선 410">
                  <a:extLst>
                    <a:ext uri="{FF2B5EF4-FFF2-40B4-BE49-F238E27FC236}">
                      <a16:creationId xmlns:a16="http://schemas.microsoft.com/office/drawing/2014/main" id="{0FEA9791-EA35-D242-A31F-306508436988}"/>
                    </a:ext>
                  </a:extLst>
                </p:cNvPr>
                <p:cNvCxnSpPr>
                  <a:cxnSpLocks noChangeAspect="1"/>
                  <a:stCxn id="440" idx="1"/>
                  <a:endCxn id="445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2" name="직선 화살표 연결선 179">
                  <a:extLst>
                    <a:ext uri="{FF2B5EF4-FFF2-40B4-BE49-F238E27FC236}">
                      <a16:creationId xmlns:a16="http://schemas.microsoft.com/office/drawing/2014/main" id="{7FE9134D-0D27-E942-97C7-76844B3F2E3F}"/>
                    </a:ext>
                  </a:extLst>
                </p:cNvPr>
                <p:cNvCxnSpPr>
                  <a:cxnSpLocks noChangeAspect="1"/>
                  <a:stCxn id="443" idx="1"/>
                  <a:endCxn id="423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3" name="직선 화살표 연결선 195">
                  <a:extLst>
                    <a:ext uri="{FF2B5EF4-FFF2-40B4-BE49-F238E27FC236}">
                      <a16:creationId xmlns:a16="http://schemas.microsoft.com/office/drawing/2014/main" id="{F26D38C7-E1D7-EE43-BCB7-FC60FC39DE65}"/>
                    </a:ext>
                  </a:extLst>
                </p:cNvPr>
                <p:cNvCxnSpPr>
                  <a:cxnSpLocks noChangeAspect="1"/>
                  <a:stCxn id="433" idx="3"/>
                  <a:endCxn id="441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4" name="직선 화살표 연결선 145">
                  <a:extLst>
                    <a:ext uri="{FF2B5EF4-FFF2-40B4-BE49-F238E27FC236}">
                      <a16:creationId xmlns:a16="http://schemas.microsoft.com/office/drawing/2014/main" id="{5BF96422-5854-5C4C-B4FF-5148E256858F}"/>
                    </a:ext>
                  </a:extLst>
                </p:cNvPr>
                <p:cNvCxnSpPr>
                  <a:cxnSpLocks/>
                  <a:endCxn id="446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5" name="직선 화살표 연결선 179">
                  <a:extLst>
                    <a:ext uri="{FF2B5EF4-FFF2-40B4-BE49-F238E27FC236}">
                      <a16:creationId xmlns:a16="http://schemas.microsoft.com/office/drawing/2014/main" id="{EA74F5A8-A519-B646-B144-1670BCAF8DFE}"/>
                    </a:ext>
                  </a:extLst>
                </p:cNvPr>
                <p:cNvCxnSpPr>
                  <a:cxnSpLocks noChangeAspect="1"/>
                  <a:stCxn id="439" idx="1"/>
                  <a:endCxn id="423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6" name="직선 화살표 연결선 195">
                  <a:extLst>
                    <a:ext uri="{FF2B5EF4-FFF2-40B4-BE49-F238E27FC236}">
                      <a16:creationId xmlns:a16="http://schemas.microsoft.com/office/drawing/2014/main" id="{B8990715-30C9-F440-9CD9-F2CCCAA83143}"/>
                    </a:ext>
                  </a:extLst>
                </p:cNvPr>
                <p:cNvCxnSpPr>
                  <a:cxnSpLocks noChangeAspect="1"/>
                  <a:stCxn id="434" idx="3"/>
                  <a:endCxn id="438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B717B34B-BDA4-E94C-99F6-030CDEBA00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51" name="타원 450">
                    <a:extLst>
                      <a:ext uri="{FF2B5EF4-FFF2-40B4-BE49-F238E27FC236}">
                        <a16:creationId xmlns:a16="http://schemas.microsoft.com/office/drawing/2014/main" id="{F7AB9175-DC56-E74F-B0D9-700E94916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52" name="직선 연결선 431">
                    <a:extLst>
                      <a:ext uri="{FF2B5EF4-FFF2-40B4-BE49-F238E27FC236}">
                        <a16:creationId xmlns:a16="http://schemas.microsoft.com/office/drawing/2014/main" id="{50A21290-5989-B444-B6A0-32C28560B7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18" name="직선 화살표 연결선 417">
                  <a:extLst>
                    <a:ext uri="{FF2B5EF4-FFF2-40B4-BE49-F238E27FC236}">
                      <a16:creationId xmlns:a16="http://schemas.microsoft.com/office/drawing/2014/main" id="{7FE7A61D-6EE2-1E40-999C-0F9E7BAFB8F4}"/>
                    </a:ext>
                  </a:extLst>
                </p:cNvPr>
                <p:cNvCxnSpPr>
                  <a:cxnSpLocks noChangeAspect="1"/>
                  <a:stCxn id="428" idx="1"/>
                  <a:endCxn id="453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AFFC69EF-7818-E04B-8B5D-D96FEFDC89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47" name="타원 446">
                    <a:extLst>
                      <a:ext uri="{FF2B5EF4-FFF2-40B4-BE49-F238E27FC236}">
                        <a16:creationId xmlns:a16="http://schemas.microsoft.com/office/drawing/2014/main" id="{517BA118-73B8-EE44-A258-ECF2697AF18F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48" name="그룹 447">
                    <a:extLst>
                      <a:ext uri="{FF2B5EF4-FFF2-40B4-BE49-F238E27FC236}">
                        <a16:creationId xmlns:a16="http://schemas.microsoft.com/office/drawing/2014/main" id="{2F0C0478-EB97-E648-869B-74798E59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49" name="직선 연결선 431">
                      <a:extLst>
                        <a:ext uri="{FF2B5EF4-FFF2-40B4-BE49-F238E27FC236}">
                          <a16:creationId xmlns:a16="http://schemas.microsoft.com/office/drawing/2014/main" id="{DE14A672-0DD3-1F44-BED6-8AE89E16D1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0" name="직선 연결선 432">
                      <a:extLst>
                        <a:ext uri="{FF2B5EF4-FFF2-40B4-BE49-F238E27FC236}">
                          <a16:creationId xmlns:a16="http://schemas.microsoft.com/office/drawing/2014/main" id="{4E08090E-10F6-5A4D-BBF5-F1D715BBB3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20" name="직선 화살표 연결선 419">
                  <a:extLst>
                    <a:ext uri="{FF2B5EF4-FFF2-40B4-BE49-F238E27FC236}">
                      <a16:creationId xmlns:a16="http://schemas.microsoft.com/office/drawing/2014/main" id="{6554BD31-18D7-6947-9BB4-B1B16BAF60A6}"/>
                    </a:ext>
                  </a:extLst>
                </p:cNvPr>
                <p:cNvCxnSpPr>
                  <a:cxnSpLocks noChangeAspect="1"/>
                  <a:stCxn id="447" idx="2"/>
                  <a:endCxn id="428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21" name="직선 화살표 연결선 420">
                  <a:extLst>
                    <a:ext uri="{FF2B5EF4-FFF2-40B4-BE49-F238E27FC236}">
                      <a16:creationId xmlns:a16="http://schemas.microsoft.com/office/drawing/2014/main" id="{A80E33E1-66F3-4E4F-A8EC-63AC85823BBA}"/>
                    </a:ext>
                  </a:extLst>
                </p:cNvPr>
                <p:cNvCxnSpPr>
                  <a:cxnSpLocks noChangeAspect="1"/>
                  <a:stCxn id="447" idx="6"/>
                  <a:endCxn id="429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22" name="직선 화살표 연결선 214">
                  <a:extLst>
                    <a:ext uri="{FF2B5EF4-FFF2-40B4-BE49-F238E27FC236}">
                      <a16:creationId xmlns:a16="http://schemas.microsoft.com/office/drawing/2014/main" id="{0C351CCA-0077-7F46-8B2B-0B104AA6D292}"/>
                    </a:ext>
                  </a:extLst>
                </p:cNvPr>
                <p:cNvCxnSpPr>
                  <a:cxnSpLocks noChangeAspect="1"/>
                  <a:stCxn id="429" idx="2"/>
                  <a:endCxn id="447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23" name="모서리가 둥근 직사각형 82">
                  <a:extLst>
                    <a:ext uri="{FF2B5EF4-FFF2-40B4-BE49-F238E27FC236}">
                      <a16:creationId xmlns:a16="http://schemas.microsoft.com/office/drawing/2014/main" id="{C4492642-8066-1340-915E-1CF223CB3F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4" name="직선 화살표 연결선 423">
                  <a:extLst>
                    <a:ext uri="{FF2B5EF4-FFF2-40B4-BE49-F238E27FC236}">
                      <a16:creationId xmlns:a16="http://schemas.microsoft.com/office/drawing/2014/main" id="{47541E54-C324-3049-98BB-DED92EF1669F}"/>
                    </a:ext>
                  </a:extLst>
                </p:cNvPr>
                <p:cNvCxnSpPr>
                  <a:cxnSpLocks noChangeAspect="1"/>
                  <a:stCxn id="423" idx="1"/>
                  <a:endCxn id="451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25" name="그룹 424">
                  <a:extLst>
                    <a:ext uri="{FF2B5EF4-FFF2-40B4-BE49-F238E27FC236}">
                      <a16:creationId xmlns:a16="http://schemas.microsoft.com/office/drawing/2014/main" id="{3F5B9766-ECAE-D649-BBE3-5A7C742D82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44" name="사다리꼴[T] 107">
                    <a:extLst>
                      <a:ext uri="{FF2B5EF4-FFF2-40B4-BE49-F238E27FC236}">
                        <a16:creationId xmlns:a16="http://schemas.microsoft.com/office/drawing/2014/main" id="{9A8259FA-01E7-A846-B788-A52DC92CFB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모서리가 둥근 직사각형 82">
                    <a:extLst>
                      <a:ext uri="{FF2B5EF4-FFF2-40B4-BE49-F238E27FC236}">
                        <a16:creationId xmlns:a16="http://schemas.microsoft.com/office/drawing/2014/main" id="{944D8189-F175-8348-AC2A-0DABB197F2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6" name="모서리가 둥근 직사각형 82">
                    <a:extLst>
                      <a:ext uri="{FF2B5EF4-FFF2-40B4-BE49-F238E27FC236}">
                        <a16:creationId xmlns:a16="http://schemas.microsoft.com/office/drawing/2014/main" id="{37ED7D81-C481-F44D-88FA-E83EC45CE2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6" name="그룹 425">
                  <a:extLst>
                    <a:ext uri="{FF2B5EF4-FFF2-40B4-BE49-F238E27FC236}">
                      <a16:creationId xmlns:a16="http://schemas.microsoft.com/office/drawing/2014/main" id="{8BA8F474-6ADA-0C40-A071-6790153331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41" name="사다리꼴[T] 107">
                    <a:extLst>
                      <a:ext uri="{FF2B5EF4-FFF2-40B4-BE49-F238E27FC236}">
                        <a16:creationId xmlns:a16="http://schemas.microsoft.com/office/drawing/2014/main" id="{8D2DB736-6D8B-A145-9F25-FF0DC5AFE1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모서리가 둥근 직사각형 82">
                    <a:extLst>
                      <a:ext uri="{FF2B5EF4-FFF2-40B4-BE49-F238E27FC236}">
                        <a16:creationId xmlns:a16="http://schemas.microsoft.com/office/drawing/2014/main" id="{36C604FC-C038-8D45-A0AE-06D9704E22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3" name="모서리가 둥근 직사각형 82">
                    <a:extLst>
                      <a:ext uri="{FF2B5EF4-FFF2-40B4-BE49-F238E27FC236}">
                        <a16:creationId xmlns:a16="http://schemas.microsoft.com/office/drawing/2014/main" id="{C6DF10F9-1DF4-7149-B9B1-63841D5B62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7" name="그룹 426">
                  <a:extLst>
                    <a:ext uri="{FF2B5EF4-FFF2-40B4-BE49-F238E27FC236}">
                      <a16:creationId xmlns:a16="http://schemas.microsoft.com/office/drawing/2014/main" id="{6C90BB9C-6C6E-ED4C-BDF5-5092B7C223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38" name="사다리꼴[T] 107">
                    <a:extLst>
                      <a:ext uri="{FF2B5EF4-FFF2-40B4-BE49-F238E27FC236}">
                        <a16:creationId xmlns:a16="http://schemas.microsoft.com/office/drawing/2014/main" id="{5C4B6C6A-1BE4-CC4C-96CD-DE4BF8C481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모서리가 둥근 직사각형 82">
                    <a:extLst>
                      <a:ext uri="{FF2B5EF4-FFF2-40B4-BE49-F238E27FC236}">
                        <a16:creationId xmlns:a16="http://schemas.microsoft.com/office/drawing/2014/main" id="{67DEF72F-4BF6-3445-A2CC-4927EA2E0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0" name="모서리가 둥근 직사각형 82">
                    <a:extLst>
                      <a:ext uri="{FF2B5EF4-FFF2-40B4-BE49-F238E27FC236}">
                        <a16:creationId xmlns:a16="http://schemas.microsoft.com/office/drawing/2014/main" id="{FC88D297-1EF5-754A-B42F-958FF6E3C7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8" name="모서리가 둥근 직사각형 82">
                  <a:extLst>
                    <a:ext uri="{FF2B5EF4-FFF2-40B4-BE49-F238E27FC236}">
                      <a16:creationId xmlns:a16="http://schemas.microsoft.com/office/drawing/2014/main" id="{AA81BF4B-6B0A-994A-83D3-F8C071E2FC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모서리가 둥근 직사각형 82">
                  <a:extLst>
                    <a:ext uri="{FF2B5EF4-FFF2-40B4-BE49-F238E27FC236}">
                      <a16:creationId xmlns:a16="http://schemas.microsoft.com/office/drawing/2014/main" id="{10059A34-47EC-E54E-A441-DD24E4C70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5B51996E-EF9E-B445-94A3-F14DDF070A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35" name="사다리꼴[T] 107">
                    <a:extLst>
                      <a:ext uri="{FF2B5EF4-FFF2-40B4-BE49-F238E27FC236}">
                        <a16:creationId xmlns:a16="http://schemas.microsoft.com/office/drawing/2014/main" id="{D90D68D8-4705-C14B-95D1-7B32B6D430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모서리가 둥근 직사각형 82">
                    <a:extLst>
                      <a:ext uri="{FF2B5EF4-FFF2-40B4-BE49-F238E27FC236}">
                        <a16:creationId xmlns:a16="http://schemas.microsoft.com/office/drawing/2014/main" id="{FB081929-0E5D-3F4D-A5BE-EF0B8C715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7" name="모서리가 둥근 직사각형 82">
                    <a:extLst>
                      <a:ext uri="{FF2B5EF4-FFF2-40B4-BE49-F238E27FC236}">
                        <a16:creationId xmlns:a16="http://schemas.microsoft.com/office/drawing/2014/main" id="{5494E972-75E3-3D48-AA2B-100585E11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1" name="모서리가 둥근 직사각형 82">
                  <a:extLst>
                    <a:ext uri="{FF2B5EF4-FFF2-40B4-BE49-F238E27FC236}">
                      <a16:creationId xmlns:a16="http://schemas.microsoft.com/office/drawing/2014/main" id="{42BF5D89-65BE-4D46-8EC0-15225B5EF4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2" name="모서리가 둥근 직사각형 82">
                  <a:extLst>
                    <a:ext uri="{FF2B5EF4-FFF2-40B4-BE49-F238E27FC236}">
                      <a16:creationId xmlns:a16="http://schemas.microsoft.com/office/drawing/2014/main" id="{14F8DD8D-FDD9-2449-BA7A-678320AAA9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3" name="모서리가 둥근 직사각형 82">
                  <a:extLst>
                    <a:ext uri="{FF2B5EF4-FFF2-40B4-BE49-F238E27FC236}">
                      <a16:creationId xmlns:a16="http://schemas.microsoft.com/office/drawing/2014/main" id="{882D88B6-4546-9E4A-B052-0870D5F4B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모서리가 둥근 직사각형 82">
                  <a:extLst>
                    <a:ext uri="{FF2B5EF4-FFF2-40B4-BE49-F238E27FC236}">
                      <a16:creationId xmlns:a16="http://schemas.microsoft.com/office/drawing/2014/main" id="{E8A0AD02-4AD5-1D43-9973-8AB4ABD004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53" name="직선 화살표 연결선 352">
                <a:extLst>
                  <a:ext uri="{FF2B5EF4-FFF2-40B4-BE49-F238E27FC236}">
                    <a16:creationId xmlns:a16="http://schemas.microsoft.com/office/drawing/2014/main" id="{4FAD9F3F-530B-FB4C-AC28-47AFAA9F5F6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E5419BAD-8C0B-2C40-BB48-DCE8141432B7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rgbClr val="8497B0"/>
          </a:solidFill>
          <a:ln w="9525" cap="flat" cmpd="sng" algn="ctr">
            <a:solidFill>
              <a:srgbClr val="323F4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solidFill>
              <a:srgbClr val="8497B0"/>
            </a:solidFill>
            <a:ln w="9525" cap="flat" cmpd="sng" algn="ctr">
              <a:solidFill>
                <a:srgbClr val="323F4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solidFill>
              <a:srgbClr val="8497B0"/>
            </a:solidFill>
            <a:ln w="9525" cap="flat" cmpd="sng" algn="ctr">
              <a:solidFill>
                <a:srgbClr val="323F4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85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50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50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grp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8" name="모서리가 둥근 직사각형 82">
            <a:extLst>
              <a:ext uri="{FF2B5EF4-FFF2-40B4-BE49-F238E27FC236}">
                <a16:creationId xmlns:a16="http://schemas.microsoft.com/office/drawing/2014/main" id="{EA18F579-366B-F24E-B39B-7A8E5D6E2A87}"/>
              </a:ext>
            </a:extLst>
          </p:cNvPr>
          <p:cNvSpPr/>
          <p:nvPr/>
        </p:nvSpPr>
        <p:spPr>
          <a:xfrm>
            <a:off x="3905255" y="2404754"/>
            <a:ext cx="510615" cy="341005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rgbClr val="8497B0"/>
              </a:solidFill>
              <a:ln w="9525" cap="flat" cmpd="sng" algn="ctr">
                <a:solidFill>
                  <a:srgbClr val="323F4F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rgbClr val="323F4F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9879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345" name="모서리가 둥근 직사각형 344">
            <a:extLst>
              <a:ext uri="{FF2B5EF4-FFF2-40B4-BE49-F238E27FC236}">
                <a16:creationId xmlns:a16="http://schemas.microsoft.com/office/drawing/2014/main" id="{2FE341B2-F877-7D45-AFD6-17C3E03A0BCB}"/>
              </a:ext>
            </a:extLst>
          </p:cNvPr>
          <p:cNvSpPr/>
          <p:nvPr/>
        </p:nvSpPr>
        <p:spPr>
          <a:xfrm>
            <a:off x="222660" y="3792242"/>
            <a:ext cx="8698679" cy="872436"/>
          </a:xfrm>
          <a:prstGeom prst="roundRect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0" bIns="0" rtlCol="0" anchor="ctr"/>
          <a:lstStyle/>
          <a:p>
            <a:endParaRPr lang="ko-Kore-KR" altLang="en-US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4" name="모서리가 둥근 직사각형 343">
            <a:extLst>
              <a:ext uri="{FF2B5EF4-FFF2-40B4-BE49-F238E27FC236}">
                <a16:creationId xmlns:a16="http://schemas.microsoft.com/office/drawing/2014/main" id="{35F93393-B10A-2B4E-99A8-D01D16E7F1CE}"/>
              </a:ext>
            </a:extLst>
          </p:cNvPr>
          <p:cNvSpPr/>
          <p:nvPr/>
        </p:nvSpPr>
        <p:spPr>
          <a:xfrm>
            <a:off x="370050" y="3644744"/>
            <a:ext cx="5609964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 – 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261206A8-353E-E842-9533-43FFF81FE99C}"/>
                  </a:ext>
                </a:extLst>
              </p:cNvPr>
              <p:cNvSpPr/>
              <p:nvPr/>
            </p:nvSpPr>
            <p:spPr>
              <a:xfrm>
                <a:off x="351148" y="4126788"/>
                <a:ext cx="8737074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    [SCM] Reads encoded identifies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𝑀</m:t>
                        </m:r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&amp; Retrieve value from the Lookup Table</a:t>
                </a:r>
              </a:p>
            </p:txBody>
          </p:sp>
        </mc:Choice>
        <mc:Fallback xmlns=""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261206A8-353E-E842-9533-43FFF81FE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" y="4126788"/>
                <a:ext cx="8737074" cy="335476"/>
              </a:xfrm>
              <a:prstGeom prst="rect">
                <a:avLst/>
              </a:prstGeom>
              <a:blipFill>
                <a:blip r:embed="rId5"/>
                <a:stretch>
                  <a:fillRect l="-290"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D7AD2138-1CDF-B245-B19C-5F76B36F0490}"/>
                  </a:ext>
                </a:extLst>
              </p:cNvPr>
              <p:cNvSpPr/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   [EFM] Loads encoded vectors within a set of selected clusters </a:t>
                </a:r>
                <a14:m>
                  <m:oMath xmlns:m="http://schemas.openxmlformats.org/officeDocument/2006/math"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𝑊</m:t>
                    </m:r>
                  </m:oMath>
                </a14:m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&amp; Unpacks and store in the buffer</a:t>
                </a:r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D7AD2138-1CDF-B245-B19C-5F76B36F0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  <a:blipFill>
                <a:blip r:embed="rId6"/>
                <a:stretch>
                  <a:fillRect l="-290"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1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CE244CB-28BA-4048-800F-5A59994D4812}"/>
              </a:ext>
            </a:extLst>
          </p:cNvPr>
          <p:cNvGrpSpPr>
            <a:grpSpLocks noChangeAspect="1"/>
          </p:cNvGrpSpPr>
          <p:nvPr/>
        </p:nvGrpSpPr>
        <p:grpSpPr>
          <a:xfrm>
            <a:off x="1338491" y="2760586"/>
            <a:ext cx="2100792" cy="509162"/>
            <a:chOff x="7547659" y="2448774"/>
            <a:chExt cx="996950" cy="226800"/>
          </a:xfrm>
        </p:grpSpPr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4010DF00-76BD-3146-B49A-C19FE00D94DA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E3FA776A-A3F1-2845-86B9-78C1AA4742A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462" name="모서리가 둥근 직사각형 82">
                  <a:extLst>
                    <a:ext uri="{FF2B5EF4-FFF2-40B4-BE49-F238E27FC236}">
                      <a16:creationId xmlns:a16="http://schemas.microsoft.com/office/drawing/2014/main" id="{BF3B177C-3EAE-A440-8317-157F01FC3B19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3" name="그룹 462">
                  <a:extLst>
                    <a:ext uri="{FF2B5EF4-FFF2-40B4-BE49-F238E27FC236}">
                      <a16:creationId xmlns:a16="http://schemas.microsoft.com/office/drawing/2014/main" id="{8768BDA3-DC8C-334E-95E5-DA812CD7E3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07" name="타원 506">
                    <a:extLst>
                      <a:ext uri="{FF2B5EF4-FFF2-40B4-BE49-F238E27FC236}">
                        <a16:creationId xmlns:a16="http://schemas.microsoft.com/office/drawing/2014/main" id="{79867E58-7044-934C-B0CA-7F955ACF6542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8" name="그룹 507">
                    <a:extLst>
                      <a:ext uri="{FF2B5EF4-FFF2-40B4-BE49-F238E27FC236}">
                        <a16:creationId xmlns:a16="http://schemas.microsoft.com/office/drawing/2014/main" id="{D03216DA-D77E-394C-B43B-91B0E244B1BE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9" name="직선 연결선 137">
                      <a:extLst>
                        <a:ext uri="{FF2B5EF4-FFF2-40B4-BE49-F238E27FC236}">
                          <a16:creationId xmlns:a16="http://schemas.microsoft.com/office/drawing/2014/main" id="{6A2DE15B-3C55-5545-B9BD-611972BE1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10" name="직선 연결선 138">
                      <a:extLst>
                        <a:ext uri="{FF2B5EF4-FFF2-40B4-BE49-F238E27FC236}">
                          <a16:creationId xmlns:a16="http://schemas.microsoft.com/office/drawing/2014/main" id="{F8B6BD61-4743-2448-BBBF-7369BA8D63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64" name="직선 화살표 연결선 145">
                  <a:extLst>
                    <a:ext uri="{FF2B5EF4-FFF2-40B4-BE49-F238E27FC236}">
                      <a16:creationId xmlns:a16="http://schemas.microsoft.com/office/drawing/2014/main" id="{A2D6ECBE-A57F-1D48-A826-0882C729A2AE}"/>
                    </a:ext>
                  </a:extLst>
                </p:cNvPr>
                <p:cNvCxnSpPr>
                  <a:cxnSpLocks/>
                  <a:endCxn id="49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65" name="직선 화살표 연결선 464">
                  <a:extLst>
                    <a:ext uri="{FF2B5EF4-FFF2-40B4-BE49-F238E27FC236}">
                      <a16:creationId xmlns:a16="http://schemas.microsoft.com/office/drawing/2014/main" id="{08304EC2-4B9D-A240-A3BE-41C25E78D4FA}"/>
                    </a:ext>
                  </a:extLst>
                </p:cNvPr>
                <p:cNvCxnSpPr>
                  <a:cxnSpLocks noChangeAspect="1"/>
                  <a:stCxn id="494" idx="1"/>
                  <a:endCxn id="49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6" name="직선 화살표 연결선 179">
                  <a:extLst>
                    <a:ext uri="{FF2B5EF4-FFF2-40B4-BE49-F238E27FC236}">
                      <a16:creationId xmlns:a16="http://schemas.microsoft.com/office/drawing/2014/main" id="{181DE75A-7B86-6E4E-AAB1-CF49B1B63F55}"/>
                    </a:ext>
                  </a:extLst>
                </p:cNvPr>
                <p:cNvCxnSpPr>
                  <a:cxnSpLocks noChangeAspect="1"/>
                  <a:stCxn id="497" idx="1"/>
                  <a:endCxn id="47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7" name="직선 화살표 연결선 195">
                  <a:extLst>
                    <a:ext uri="{FF2B5EF4-FFF2-40B4-BE49-F238E27FC236}">
                      <a16:creationId xmlns:a16="http://schemas.microsoft.com/office/drawing/2014/main" id="{DC03E9D3-E550-084B-9BEB-1C8DE54CFA9B}"/>
                    </a:ext>
                  </a:extLst>
                </p:cNvPr>
                <p:cNvCxnSpPr>
                  <a:cxnSpLocks noChangeAspect="1"/>
                  <a:stCxn id="487" idx="3"/>
                  <a:endCxn id="49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8" name="직선 화살표 연결선 145">
                  <a:extLst>
                    <a:ext uri="{FF2B5EF4-FFF2-40B4-BE49-F238E27FC236}">
                      <a16:creationId xmlns:a16="http://schemas.microsoft.com/office/drawing/2014/main" id="{EA79AC45-94FC-6048-9C63-4524E89C3EDF}"/>
                    </a:ext>
                  </a:extLst>
                </p:cNvPr>
                <p:cNvCxnSpPr>
                  <a:cxnSpLocks/>
                  <a:endCxn id="50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9" name="직선 화살표 연결선 179">
                  <a:extLst>
                    <a:ext uri="{FF2B5EF4-FFF2-40B4-BE49-F238E27FC236}">
                      <a16:creationId xmlns:a16="http://schemas.microsoft.com/office/drawing/2014/main" id="{30F3BF78-84A3-EB49-B329-F6B4B1C9A2E0}"/>
                    </a:ext>
                  </a:extLst>
                </p:cNvPr>
                <p:cNvCxnSpPr>
                  <a:cxnSpLocks noChangeAspect="1"/>
                  <a:stCxn id="493" idx="1"/>
                  <a:endCxn id="47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0" name="직선 화살표 연결선 195">
                  <a:extLst>
                    <a:ext uri="{FF2B5EF4-FFF2-40B4-BE49-F238E27FC236}">
                      <a16:creationId xmlns:a16="http://schemas.microsoft.com/office/drawing/2014/main" id="{0E154C19-93E9-EF47-88F6-72BBD03C642E}"/>
                    </a:ext>
                  </a:extLst>
                </p:cNvPr>
                <p:cNvCxnSpPr>
                  <a:cxnSpLocks noChangeAspect="1"/>
                  <a:stCxn id="488" idx="3"/>
                  <a:endCxn id="49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1F4A393C-17FB-CF47-B7DE-2003A57A05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05" name="타원 504">
                    <a:extLst>
                      <a:ext uri="{FF2B5EF4-FFF2-40B4-BE49-F238E27FC236}">
                        <a16:creationId xmlns:a16="http://schemas.microsoft.com/office/drawing/2014/main" id="{1B0069DD-1849-7C4C-8FF0-C4B9FC8DC0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06" name="직선 연결선 431">
                    <a:extLst>
                      <a:ext uri="{FF2B5EF4-FFF2-40B4-BE49-F238E27FC236}">
                        <a16:creationId xmlns:a16="http://schemas.microsoft.com/office/drawing/2014/main" id="{0406D569-5675-2C4E-A54C-A5D645532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72" name="직선 화살표 연결선 471">
                  <a:extLst>
                    <a:ext uri="{FF2B5EF4-FFF2-40B4-BE49-F238E27FC236}">
                      <a16:creationId xmlns:a16="http://schemas.microsoft.com/office/drawing/2014/main" id="{5BF8D67E-BC14-844A-BAD4-8642C2807D0F}"/>
                    </a:ext>
                  </a:extLst>
                </p:cNvPr>
                <p:cNvCxnSpPr>
                  <a:cxnSpLocks noChangeAspect="1"/>
                  <a:stCxn id="482" idx="1"/>
                  <a:endCxn id="50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3" name="그룹 472">
                  <a:extLst>
                    <a:ext uri="{FF2B5EF4-FFF2-40B4-BE49-F238E27FC236}">
                      <a16:creationId xmlns:a16="http://schemas.microsoft.com/office/drawing/2014/main" id="{D7143BE2-0054-4C40-BED9-16BC8174DE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01" name="타원 500">
                    <a:extLst>
                      <a:ext uri="{FF2B5EF4-FFF2-40B4-BE49-F238E27FC236}">
                        <a16:creationId xmlns:a16="http://schemas.microsoft.com/office/drawing/2014/main" id="{11B9B6A3-BCF0-844C-9141-7803EFDF625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7422E0A2-5CDF-7843-828B-583F5898E689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3" name="직선 연결선 431">
                      <a:extLst>
                        <a:ext uri="{FF2B5EF4-FFF2-40B4-BE49-F238E27FC236}">
                          <a16:creationId xmlns:a16="http://schemas.microsoft.com/office/drawing/2014/main" id="{24EB64C3-F9D4-B849-8BD6-A3E231BF5D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04" name="직선 연결선 432">
                      <a:extLst>
                        <a:ext uri="{FF2B5EF4-FFF2-40B4-BE49-F238E27FC236}">
                          <a16:creationId xmlns:a16="http://schemas.microsoft.com/office/drawing/2014/main" id="{7C4406F0-AC96-164A-8AEE-EE10CCD822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74" name="직선 화살표 연결선 473">
                  <a:extLst>
                    <a:ext uri="{FF2B5EF4-FFF2-40B4-BE49-F238E27FC236}">
                      <a16:creationId xmlns:a16="http://schemas.microsoft.com/office/drawing/2014/main" id="{16463D1D-6D56-2742-9B43-87F6FC395D52}"/>
                    </a:ext>
                  </a:extLst>
                </p:cNvPr>
                <p:cNvCxnSpPr>
                  <a:cxnSpLocks noChangeAspect="1"/>
                  <a:stCxn id="501" idx="2"/>
                  <a:endCxn id="48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5" name="직선 화살표 연결선 474">
                  <a:extLst>
                    <a:ext uri="{FF2B5EF4-FFF2-40B4-BE49-F238E27FC236}">
                      <a16:creationId xmlns:a16="http://schemas.microsoft.com/office/drawing/2014/main" id="{53848826-57A6-7049-BFFA-D10F8AA5B1B2}"/>
                    </a:ext>
                  </a:extLst>
                </p:cNvPr>
                <p:cNvCxnSpPr>
                  <a:cxnSpLocks noChangeAspect="1"/>
                  <a:stCxn id="501" idx="6"/>
                  <a:endCxn id="48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76" name="직선 화살표 연결선 214">
                  <a:extLst>
                    <a:ext uri="{FF2B5EF4-FFF2-40B4-BE49-F238E27FC236}">
                      <a16:creationId xmlns:a16="http://schemas.microsoft.com/office/drawing/2014/main" id="{3B7C2BAB-7C56-DC4F-804F-934DA0BA4F67}"/>
                    </a:ext>
                  </a:extLst>
                </p:cNvPr>
                <p:cNvCxnSpPr>
                  <a:cxnSpLocks noChangeAspect="1"/>
                  <a:stCxn id="483" idx="2"/>
                  <a:endCxn id="50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77" name="모서리가 둥근 직사각형 82">
                  <a:extLst>
                    <a:ext uri="{FF2B5EF4-FFF2-40B4-BE49-F238E27FC236}">
                      <a16:creationId xmlns:a16="http://schemas.microsoft.com/office/drawing/2014/main" id="{370B2E3E-41EB-8B4E-AD58-A7498EBB6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78" name="직선 화살표 연결선 477">
                  <a:extLst>
                    <a:ext uri="{FF2B5EF4-FFF2-40B4-BE49-F238E27FC236}">
                      <a16:creationId xmlns:a16="http://schemas.microsoft.com/office/drawing/2014/main" id="{19499E0D-A758-3645-A046-8DF2D6ABC6CD}"/>
                    </a:ext>
                  </a:extLst>
                </p:cNvPr>
                <p:cNvCxnSpPr>
                  <a:cxnSpLocks noChangeAspect="1"/>
                  <a:stCxn id="477" idx="1"/>
                  <a:endCxn id="50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BAFFA214-416D-3D46-8C2D-DD8C6EF50C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98" name="사다리꼴[T] 107">
                    <a:extLst>
                      <a:ext uri="{FF2B5EF4-FFF2-40B4-BE49-F238E27FC236}">
                        <a16:creationId xmlns:a16="http://schemas.microsoft.com/office/drawing/2014/main" id="{5F27827E-CCF2-8F4F-A711-99847419E7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모서리가 둥근 직사각형 82">
                    <a:extLst>
                      <a:ext uri="{FF2B5EF4-FFF2-40B4-BE49-F238E27FC236}">
                        <a16:creationId xmlns:a16="http://schemas.microsoft.com/office/drawing/2014/main" id="{DBE1AE14-34F8-0E42-ACB8-EAAA9A0804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모서리가 둥근 직사각형 82">
                    <a:extLst>
                      <a:ext uri="{FF2B5EF4-FFF2-40B4-BE49-F238E27FC236}">
                        <a16:creationId xmlns:a16="http://schemas.microsoft.com/office/drawing/2014/main" id="{D28CFE33-D0ED-664D-98E8-CD9500BFB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563F2700-9D80-544B-A0E5-1BC2C864F25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95" name="사다리꼴[T] 107">
                    <a:extLst>
                      <a:ext uri="{FF2B5EF4-FFF2-40B4-BE49-F238E27FC236}">
                        <a16:creationId xmlns:a16="http://schemas.microsoft.com/office/drawing/2014/main" id="{88ED8535-F742-4F41-BAB0-765E10217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6" name="모서리가 둥근 직사각형 82">
                    <a:extLst>
                      <a:ext uri="{FF2B5EF4-FFF2-40B4-BE49-F238E27FC236}">
                        <a16:creationId xmlns:a16="http://schemas.microsoft.com/office/drawing/2014/main" id="{009ECDF4-558E-E94F-95FF-A79697DCD0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모서리가 둥근 직사각형 82">
                    <a:extLst>
                      <a:ext uri="{FF2B5EF4-FFF2-40B4-BE49-F238E27FC236}">
                        <a16:creationId xmlns:a16="http://schemas.microsoft.com/office/drawing/2014/main" id="{0271A73F-1044-4E47-81C1-CC1EF6AB3D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D4AE9F78-37AE-7E45-B003-122AAFA1C9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92" name="사다리꼴[T] 107">
                    <a:extLst>
                      <a:ext uri="{FF2B5EF4-FFF2-40B4-BE49-F238E27FC236}">
                        <a16:creationId xmlns:a16="http://schemas.microsoft.com/office/drawing/2014/main" id="{1F2D8B83-F8BF-6844-A519-250617CD8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모서리가 둥근 직사각형 82">
                    <a:extLst>
                      <a:ext uri="{FF2B5EF4-FFF2-40B4-BE49-F238E27FC236}">
                        <a16:creationId xmlns:a16="http://schemas.microsoft.com/office/drawing/2014/main" id="{AE7F062C-45DE-4248-BED3-30AA1FD2B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4" name="모서리가 둥근 직사각형 82">
                    <a:extLst>
                      <a:ext uri="{FF2B5EF4-FFF2-40B4-BE49-F238E27FC236}">
                        <a16:creationId xmlns:a16="http://schemas.microsoft.com/office/drawing/2014/main" id="{23BBB352-71AC-6F45-A218-E49D151791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2" name="모서리가 둥근 직사각형 82">
                  <a:extLst>
                    <a:ext uri="{FF2B5EF4-FFF2-40B4-BE49-F238E27FC236}">
                      <a16:creationId xmlns:a16="http://schemas.microsoft.com/office/drawing/2014/main" id="{7CF79475-DBF1-A64E-AF6F-F1E72AEF21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모서리가 둥근 직사각형 82">
                  <a:extLst>
                    <a:ext uri="{FF2B5EF4-FFF2-40B4-BE49-F238E27FC236}">
                      <a16:creationId xmlns:a16="http://schemas.microsoft.com/office/drawing/2014/main" id="{8587B490-F879-064A-A174-C3F7477C2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169AD838-D69F-3041-B845-752803A849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89" name="사다리꼴[T] 107">
                    <a:extLst>
                      <a:ext uri="{FF2B5EF4-FFF2-40B4-BE49-F238E27FC236}">
                        <a16:creationId xmlns:a16="http://schemas.microsoft.com/office/drawing/2014/main" id="{77B4D982-ED7B-AB4A-9DE5-C819BF5D16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모서리가 둥근 직사각형 82">
                    <a:extLst>
                      <a:ext uri="{FF2B5EF4-FFF2-40B4-BE49-F238E27FC236}">
                        <a16:creationId xmlns:a16="http://schemas.microsoft.com/office/drawing/2014/main" id="{43E8C095-81C5-5E49-B082-4BD46B273C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모서리가 둥근 직사각형 82">
                    <a:extLst>
                      <a:ext uri="{FF2B5EF4-FFF2-40B4-BE49-F238E27FC236}">
                        <a16:creationId xmlns:a16="http://schemas.microsoft.com/office/drawing/2014/main" id="{1AD6C5C9-688A-464E-BB4A-34E4292471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5" name="모서리가 둥근 직사각형 82">
                  <a:extLst>
                    <a:ext uri="{FF2B5EF4-FFF2-40B4-BE49-F238E27FC236}">
                      <a16:creationId xmlns:a16="http://schemas.microsoft.com/office/drawing/2014/main" id="{199017B2-E52B-1B41-8E13-649C3CF2D4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6" name="모서리가 둥근 직사각형 82">
                  <a:extLst>
                    <a:ext uri="{FF2B5EF4-FFF2-40B4-BE49-F238E27FC236}">
                      <a16:creationId xmlns:a16="http://schemas.microsoft.com/office/drawing/2014/main" id="{5AC4FA7A-10B9-C84E-A32A-8C80CFA356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7" name="모서리가 둥근 직사각형 82">
                  <a:extLst>
                    <a:ext uri="{FF2B5EF4-FFF2-40B4-BE49-F238E27FC236}">
                      <a16:creationId xmlns:a16="http://schemas.microsoft.com/office/drawing/2014/main" id="{6C631B39-DD00-784B-8217-623CBC833D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8" name="모서리가 둥근 직사각형 82">
                  <a:extLst>
                    <a:ext uri="{FF2B5EF4-FFF2-40B4-BE49-F238E27FC236}">
                      <a16:creationId xmlns:a16="http://schemas.microsoft.com/office/drawing/2014/main" id="{928B25CF-B3C2-EE42-B807-2CFF2ED68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61" name="직선 화살표 연결선 460">
                <a:extLst>
                  <a:ext uri="{FF2B5EF4-FFF2-40B4-BE49-F238E27FC236}">
                    <a16:creationId xmlns:a16="http://schemas.microsoft.com/office/drawing/2014/main" id="{8080B86F-AD3D-B740-935F-991F0B69A13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r" latinLnBrk="1">
                    <a:buClrTx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kern="120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lang="en-US" altLang="ko-KR" sz="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lang="en-US" altLang="ko-KR" sz="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1000" t="-27273" r="-300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C938AFDA-3060-0B41-8533-D452E7D49624}"/>
              </a:ext>
            </a:extLst>
          </p:cNvPr>
          <p:cNvGrpSpPr>
            <a:grpSpLocks noChangeAspect="1"/>
          </p:cNvGrpSpPr>
          <p:nvPr/>
        </p:nvGrpSpPr>
        <p:grpSpPr>
          <a:xfrm>
            <a:off x="1348034" y="2160328"/>
            <a:ext cx="2100792" cy="509162"/>
            <a:chOff x="7547659" y="2448774"/>
            <a:chExt cx="996950" cy="226800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790CC21C-0D5F-6D45-84C0-513BA02A8051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2" name="그룹 351">
                <a:extLst>
                  <a:ext uri="{FF2B5EF4-FFF2-40B4-BE49-F238E27FC236}">
                    <a16:creationId xmlns:a16="http://schemas.microsoft.com/office/drawing/2014/main" id="{FF4F0C91-F620-1A4C-8713-013466CDD18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54" name="모서리가 둥근 직사각형 82">
                  <a:extLst>
                    <a:ext uri="{FF2B5EF4-FFF2-40B4-BE49-F238E27FC236}">
                      <a16:creationId xmlns:a16="http://schemas.microsoft.com/office/drawing/2014/main" id="{D1748D99-393C-0340-93CD-88D398FC803E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B243A786-9D37-1A49-A915-7BC90C4F05F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53" name="타원 452">
                    <a:extLst>
                      <a:ext uri="{FF2B5EF4-FFF2-40B4-BE49-F238E27FC236}">
                        <a16:creationId xmlns:a16="http://schemas.microsoft.com/office/drawing/2014/main" id="{E59CC904-C049-CE49-B60D-96560257E8F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54" name="그룹 453">
                    <a:extLst>
                      <a:ext uri="{FF2B5EF4-FFF2-40B4-BE49-F238E27FC236}">
                        <a16:creationId xmlns:a16="http://schemas.microsoft.com/office/drawing/2014/main" id="{BEB61538-B454-7244-A6DE-184186B1AD1B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55" name="직선 연결선 137">
                      <a:extLst>
                        <a:ext uri="{FF2B5EF4-FFF2-40B4-BE49-F238E27FC236}">
                          <a16:creationId xmlns:a16="http://schemas.microsoft.com/office/drawing/2014/main" id="{7C58463B-9876-304E-B2AC-3ED60C6717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6" name="직선 연결선 138">
                      <a:extLst>
                        <a:ext uri="{FF2B5EF4-FFF2-40B4-BE49-F238E27FC236}">
                          <a16:creationId xmlns:a16="http://schemas.microsoft.com/office/drawing/2014/main" id="{B9077408-01D8-4D41-8F8C-0DCB984C6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10" name="직선 화살표 연결선 145">
                  <a:extLst>
                    <a:ext uri="{FF2B5EF4-FFF2-40B4-BE49-F238E27FC236}">
                      <a16:creationId xmlns:a16="http://schemas.microsoft.com/office/drawing/2014/main" id="{07470EE1-74A3-AA42-93AA-E9ECFC81D5F7}"/>
                    </a:ext>
                  </a:extLst>
                </p:cNvPr>
                <p:cNvCxnSpPr>
                  <a:cxnSpLocks/>
                  <a:endCxn id="436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11" name="직선 화살표 연결선 410">
                  <a:extLst>
                    <a:ext uri="{FF2B5EF4-FFF2-40B4-BE49-F238E27FC236}">
                      <a16:creationId xmlns:a16="http://schemas.microsoft.com/office/drawing/2014/main" id="{0FEA9791-EA35-D242-A31F-306508436988}"/>
                    </a:ext>
                  </a:extLst>
                </p:cNvPr>
                <p:cNvCxnSpPr>
                  <a:cxnSpLocks noChangeAspect="1"/>
                  <a:stCxn id="440" idx="1"/>
                  <a:endCxn id="445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2" name="직선 화살표 연결선 179">
                  <a:extLst>
                    <a:ext uri="{FF2B5EF4-FFF2-40B4-BE49-F238E27FC236}">
                      <a16:creationId xmlns:a16="http://schemas.microsoft.com/office/drawing/2014/main" id="{7FE9134D-0D27-E942-97C7-76844B3F2E3F}"/>
                    </a:ext>
                  </a:extLst>
                </p:cNvPr>
                <p:cNvCxnSpPr>
                  <a:cxnSpLocks noChangeAspect="1"/>
                  <a:stCxn id="443" idx="1"/>
                  <a:endCxn id="423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3" name="직선 화살표 연결선 195">
                  <a:extLst>
                    <a:ext uri="{FF2B5EF4-FFF2-40B4-BE49-F238E27FC236}">
                      <a16:creationId xmlns:a16="http://schemas.microsoft.com/office/drawing/2014/main" id="{F26D38C7-E1D7-EE43-BCB7-FC60FC39DE65}"/>
                    </a:ext>
                  </a:extLst>
                </p:cNvPr>
                <p:cNvCxnSpPr>
                  <a:cxnSpLocks noChangeAspect="1"/>
                  <a:stCxn id="433" idx="3"/>
                  <a:endCxn id="441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4" name="직선 화살표 연결선 145">
                  <a:extLst>
                    <a:ext uri="{FF2B5EF4-FFF2-40B4-BE49-F238E27FC236}">
                      <a16:creationId xmlns:a16="http://schemas.microsoft.com/office/drawing/2014/main" id="{5BF96422-5854-5C4C-B4FF-5148E256858F}"/>
                    </a:ext>
                  </a:extLst>
                </p:cNvPr>
                <p:cNvCxnSpPr>
                  <a:cxnSpLocks/>
                  <a:endCxn id="446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5" name="직선 화살표 연결선 179">
                  <a:extLst>
                    <a:ext uri="{FF2B5EF4-FFF2-40B4-BE49-F238E27FC236}">
                      <a16:creationId xmlns:a16="http://schemas.microsoft.com/office/drawing/2014/main" id="{EA74F5A8-A519-B646-B144-1670BCAF8DFE}"/>
                    </a:ext>
                  </a:extLst>
                </p:cNvPr>
                <p:cNvCxnSpPr>
                  <a:cxnSpLocks noChangeAspect="1"/>
                  <a:stCxn id="439" idx="1"/>
                  <a:endCxn id="423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6" name="직선 화살표 연결선 195">
                  <a:extLst>
                    <a:ext uri="{FF2B5EF4-FFF2-40B4-BE49-F238E27FC236}">
                      <a16:creationId xmlns:a16="http://schemas.microsoft.com/office/drawing/2014/main" id="{B8990715-30C9-F440-9CD9-F2CCCAA83143}"/>
                    </a:ext>
                  </a:extLst>
                </p:cNvPr>
                <p:cNvCxnSpPr>
                  <a:cxnSpLocks noChangeAspect="1"/>
                  <a:stCxn id="434" idx="3"/>
                  <a:endCxn id="438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B717B34B-BDA4-E94C-99F6-030CDEBA00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51" name="타원 450">
                    <a:extLst>
                      <a:ext uri="{FF2B5EF4-FFF2-40B4-BE49-F238E27FC236}">
                        <a16:creationId xmlns:a16="http://schemas.microsoft.com/office/drawing/2014/main" id="{F7AB9175-DC56-E74F-B0D9-700E94916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52" name="직선 연결선 431">
                    <a:extLst>
                      <a:ext uri="{FF2B5EF4-FFF2-40B4-BE49-F238E27FC236}">
                        <a16:creationId xmlns:a16="http://schemas.microsoft.com/office/drawing/2014/main" id="{50A21290-5989-B444-B6A0-32C28560B7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18" name="직선 화살표 연결선 417">
                  <a:extLst>
                    <a:ext uri="{FF2B5EF4-FFF2-40B4-BE49-F238E27FC236}">
                      <a16:creationId xmlns:a16="http://schemas.microsoft.com/office/drawing/2014/main" id="{7FE7A61D-6EE2-1E40-999C-0F9E7BAFB8F4}"/>
                    </a:ext>
                  </a:extLst>
                </p:cNvPr>
                <p:cNvCxnSpPr>
                  <a:cxnSpLocks noChangeAspect="1"/>
                  <a:stCxn id="428" idx="1"/>
                  <a:endCxn id="453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AFFC69EF-7818-E04B-8B5D-D96FEFDC89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47" name="타원 446">
                    <a:extLst>
                      <a:ext uri="{FF2B5EF4-FFF2-40B4-BE49-F238E27FC236}">
                        <a16:creationId xmlns:a16="http://schemas.microsoft.com/office/drawing/2014/main" id="{517BA118-73B8-EE44-A258-ECF2697AF18F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48" name="그룹 447">
                    <a:extLst>
                      <a:ext uri="{FF2B5EF4-FFF2-40B4-BE49-F238E27FC236}">
                        <a16:creationId xmlns:a16="http://schemas.microsoft.com/office/drawing/2014/main" id="{2F0C0478-EB97-E648-869B-74798E59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49" name="직선 연결선 431">
                      <a:extLst>
                        <a:ext uri="{FF2B5EF4-FFF2-40B4-BE49-F238E27FC236}">
                          <a16:creationId xmlns:a16="http://schemas.microsoft.com/office/drawing/2014/main" id="{DE14A672-0DD3-1F44-BED6-8AE89E16D1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0" name="직선 연결선 432">
                      <a:extLst>
                        <a:ext uri="{FF2B5EF4-FFF2-40B4-BE49-F238E27FC236}">
                          <a16:creationId xmlns:a16="http://schemas.microsoft.com/office/drawing/2014/main" id="{4E08090E-10F6-5A4D-BBF5-F1D715BBB3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20" name="직선 화살표 연결선 419">
                  <a:extLst>
                    <a:ext uri="{FF2B5EF4-FFF2-40B4-BE49-F238E27FC236}">
                      <a16:creationId xmlns:a16="http://schemas.microsoft.com/office/drawing/2014/main" id="{6554BD31-18D7-6947-9BB4-B1B16BAF60A6}"/>
                    </a:ext>
                  </a:extLst>
                </p:cNvPr>
                <p:cNvCxnSpPr>
                  <a:cxnSpLocks noChangeAspect="1"/>
                  <a:stCxn id="447" idx="2"/>
                  <a:endCxn id="428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21" name="직선 화살표 연결선 420">
                  <a:extLst>
                    <a:ext uri="{FF2B5EF4-FFF2-40B4-BE49-F238E27FC236}">
                      <a16:creationId xmlns:a16="http://schemas.microsoft.com/office/drawing/2014/main" id="{A80E33E1-66F3-4E4F-A8EC-63AC85823BBA}"/>
                    </a:ext>
                  </a:extLst>
                </p:cNvPr>
                <p:cNvCxnSpPr>
                  <a:cxnSpLocks noChangeAspect="1"/>
                  <a:stCxn id="447" idx="6"/>
                  <a:endCxn id="429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22" name="직선 화살표 연결선 214">
                  <a:extLst>
                    <a:ext uri="{FF2B5EF4-FFF2-40B4-BE49-F238E27FC236}">
                      <a16:creationId xmlns:a16="http://schemas.microsoft.com/office/drawing/2014/main" id="{0C351CCA-0077-7F46-8B2B-0B104AA6D292}"/>
                    </a:ext>
                  </a:extLst>
                </p:cNvPr>
                <p:cNvCxnSpPr>
                  <a:cxnSpLocks noChangeAspect="1"/>
                  <a:stCxn id="429" idx="2"/>
                  <a:endCxn id="447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23" name="모서리가 둥근 직사각형 82">
                  <a:extLst>
                    <a:ext uri="{FF2B5EF4-FFF2-40B4-BE49-F238E27FC236}">
                      <a16:creationId xmlns:a16="http://schemas.microsoft.com/office/drawing/2014/main" id="{C4492642-8066-1340-915E-1CF223CB3F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4" name="직선 화살표 연결선 423">
                  <a:extLst>
                    <a:ext uri="{FF2B5EF4-FFF2-40B4-BE49-F238E27FC236}">
                      <a16:creationId xmlns:a16="http://schemas.microsoft.com/office/drawing/2014/main" id="{47541E54-C324-3049-98BB-DED92EF1669F}"/>
                    </a:ext>
                  </a:extLst>
                </p:cNvPr>
                <p:cNvCxnSpPr>
                  <a:cxnSpLocks noChangeAspect="1"/>
                  <a:stCxn id="423" idx="1"/>
                  <a:endCxn id="451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25" name="그룹 424">
                  <a:extLst>
                    <a:ext uri="{FF2B5EF4-FFF2-40B4-BE49-F238E27FC236}">
                      <a16:creationId xmlns:a16="http://schemas.microsoft.com/office/drawing/2014/main" id="{3F5B9766-ECAE-D649-BBE3-5A7C742D82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44" name="사다리꼴[T] 107">
                    <a:extLst>
                      <a:ext uri="{FF2B5EF4-FFF2-40B4-BE49-F238E27FC236}">
                        <a16:creationId xmlns:a16="http://schemas.microsoft.com/office/drawing/2014/main" id="{9A8259FA-01E7-A846-B788-A52DC92CFB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모서리가 둥근 직사각형 82">
                    <a:extLst>
                      <a:ext uri="{FF2B5EF4-FFF2-40B4-BE49-F238E27FC236}">
                        <a16:creationId xmlns:a16="http://schemas.microsoft.com/office/drawing/2014/main" id="{944D8189-F175-8348-AC2A-0DABB197F2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6" name="모서리가 둥근 직사각형 82">
                    <a:extLst>
                      <a:ext uri="{FF2B5EF4-FFF2-40B4-BE49-F238E27FC236}">
                        <a16:creationId xmlns:a16="http://schemas.microsoft.com/office/drawing/2014/main" id="{37ED7D81-C481-F44D-88FA-E83EC45CE2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6" name="그룹 425">
                  <a:extLst>
                    <a:ext uri="{FF2B5EF4-FFF2-40B4-BE49-F238E27FC236}">
                      <a16:creationId xmlns:a16="http://schemas.microsoft.com/office/drawing/2014/main" id="{8BA8F474-6ADA-0C40-A071-6790153331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41" name="사다리꼴[T] 107">
                    <a:extLst>
                      <a:ext uri="{FF2B5EF4-FFF2-40B4-BE49-F238E27FC236}">
                        <a16:creationId xmlns:a16="http://schemas.microsoft.com/office/drawing/2014/main" id="{8D2DB736-6D8B-A145-9F25-FF0DC5AFE1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모서리가 둥근 직사각형 82">
                    <a:extLst>
                      <a:ext uri="{FF2B5EF4-FFF2-40B4-BE49-F238E27FC236}">
                        <a16:creationId xmlns:a16="http://schemas.microsoft.com/office/drawing/2014/main" id="{36C604FC-C038-8D45-A0AE-06D9704E22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3" name="모서리가 둥근 직사각형 82">
                    <a:extLst>
                      <a:ext uri="{FF2B5EF4-FFF2-40B4-BE49-F238E27FC236}">
                        <a16:creationId xmlns:a16="http://schemas.microsoft.com/office/drawing/2014/main" id="{C6DF10F9-1DF4-7149-B9B1-63841D5B62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7" name="그룹 426">
                  <a:extLst>
                    <a:ext uri="{FF2B5EF4-FFF2-40B4-BE49-F238E27FC236}">
                      <a16:creationId xmlns:a16="http://schemas.microsoft.com/office/drawing/2014/main" id="{6C90BB9C-6C6E-ED4C-BDF5-5092B7C223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38" name="사다리꼴[T] 107">
                    <a:extLst>
                      <a:ext uri="{FF2B5EF4-FFF2-40B4-BE49-F238E27FC236}">
                        <a16:creationId xmlns:a16="http://schemas.microsoft.com/office/drawing/2014/main" id="{5C4B6C6A-1BE4-CC4C-96CD-DE4BF8C481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모서리가 둥근 직사각형 82">
                    <a:extLst>
                      <a:ext uri="{FF2B5EF4-FFF2-40B4-BE49-F238E27FC236}">
                        <a16:creationId xmlns:a16="http://schemas.microsoft.com/office/drawing/2014/main" id="{67DEF72F-4BF6-3445-A2CC-4927EA2E0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0" name="모서리가 둥근 직사각형 82">
                    <a:extLst>
                      <a:ext uri="{FF2B5EF4-FFF2-40B4-BE49-F238E27FC236}">
                        <a16:creationId xmlns:a16="http://schemas.microsoft.com/office/drawing/2014/main" id="{FC88D297-1EF5-754A-B42F-958FF6E3C7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8" name="모서리가 둥근 직사각형 82">
                  <a:extLst>
                    <a:ext uri="{FF2B5EF4-FFF2-40B4-BE49-F238E27FC236}">
                      <a16:creationId xmlns:a16="http://schemas.microsoft.com/office/drawing/2014/main" id="{AA81BF4B-6B0A-994A-83D3-F8C071E2FC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모서리가 둥근 직사각형 82">
                  <a:extLst>
                    <a:ext uri="{FF2B5EF4-FFF2-40B4-BE49-F238E27FC236}">
                      <a16:creationId xmlns:a16="http://schemas.microsoft.com/office/drawing/2014/main" id="{10059A34-47EC-E54E-A441-DD24E4C70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5B51996E-EF9E-B445-94A3-F14DDF070A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35" name="사다리꼴[T] 107">
                    <a:extLst>
                      <a:ext uri="{FF2B5EF4-FFF2-40B4-BE49-F238E27FC236}">
                        <a16:creationId xmlns:a16="http://schemas.microsoft.com/office/drawing/2014/main" id="{D90D68D8-4705-C14B-95D1-7B32B6D430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모서리가 둥근 직사각형 82">
                    <a:extLst>
                      <a:ext uri="{FF2B5EF4-FFF2-40B4-BE49-F238E27FC236}">
                        <a16:creationId xmlns:a16="http://schemas.microsoft.com/office/drawing/2014/main" id="{FB081929-0E5D-3F4D-A5BE-EF0B8C715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7" name="모서리가 둥근 직사각형 82">
                    <a:extLst>
                      <a:ext uri="{FF2B5EF4-FFF2-40B4-BE49-F238E27FC236}">
                        <a16:creationId xmlns:a16="http://schemas.microsoft.com/office/drawing/2014/main" id="{5494E972-75E3-3D48-AA2B-100585E11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1" name="모서리가 둥근 직사각형 82">
                  <a:extLst>
                    <a:ext uri="{FF2B5EF4-FFF2-40B4-BE49-F238E27FC236}">
                      <a16:creationId xmlns:a16="http://schemas.microsoft.com/office/drawing/2014/main" id="{42BF5D89-65BE-4D46-8EC0-15225B5EF4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2" name="모서리가 둥근 직사각형 82">
                  <a:extLst>
                    <a:ext uri="{FF2B5EF4-FFF2-40B4-BE49-F238E27FC236}">
                      <a16:creationId xmlns:a16="http://schemas.microsoft.com/office/drawing/2014/main" id="{14F8DD8D-FDD9-2449-BA7A-678320AAA9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3" name="모서리가 둥근 직사각형 82">
                  <a:extLst>
                    <a:ext uri="{FF2B5EF4-FFF2-40B4-BE49-F238E27FC236}">
                      <a16:creationId xmlns:a16="http://schemas.microsoft.com/office/drawing/2014/main" id="{882D88B6-4546-9E4A-B052-0870D5F4B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모서리가 둥근 직사각형 82">
                  <a:extLst>
                    <a:ext uri="{FF2B5EF4-FFF2-40B4-BE49-F238E27FC236}">
                      <a16:creationId xmlns:a16="http://schemas.microsoft.com/office/drawing/2014/main" id="{E8A0AD02-4AD5-1D43-9973-8AB4ABD004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53" name="직선 화살표 연결선 352">
                <a:extLst>
                  <a:ext uri="{FF2B5EF4-FFF2-40B4-BE49-F238E27FC236}">
                    <a16:creationId xmlns:a16="http://schemas.microsoft.com/office/drawing/2014/main" id="{4FAD9F3F-530B-FB4C-AC28-47AFAA9F5F6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E5419BAD-8C0B-2C40-BB48-DCE8141432B7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85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50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50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8" name="모서리가 둥근 직사각형 82">
            <a:extLst>
              <a:ext uri="{FF2B5EF4-FFF2-40B4-BE49-F238E27FC236}">
                <a16:creationId xmlns:a16="http://schemas.microsoft.com/office/drawing/2014/main" id="{EA18F579-366B-F24E-B39B-7A8E5D6E2A87}"/>
              </a:ext>
            </a:extLst>
          </p:cNvPr>
          <p:cNvSpPr/>
          <p:nvPr/>
        </p:nvSpPr>
        <p:spPr>
          <a:xfrm>
            <a:off x="3905255" y="2404754"/>
            <a:ext cx="510615" cy="341005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9879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72" name="모서리가 둥근 직사각형 571">
            <a:extLst>
              <a:ext uri="{FF2B5EF4-FFF2-40B4-BE49-F238E27FC236}">
                <a16:creationId xmlns:a16="http://schemas.microsoft.com/office/drawing/2014/main" id="{53B3FE18-60B6-0D42-A917-0745A84C9D68}"/>
              </a:ext>
            </a:extLst>
          </p:cNvPr>
          <p:cNvSpPr/>
          <p:nvPr/>
        </p:nvSpPr>
        <p:spPr>
          <a:xfrm>
            <a:off x="222660" y="3792242"/>
            <a:ext cx="8698679" cy="872436"/>
          </a:xfrm>
          <a:prstGeom prst="roundRect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0" bIns="0" rtlCol="0" anchor="ctr"/>
          <a:lstStyle/>
          <a:p>
            <a:endParaRPr lang="en-US" altLang="ko-KR" kern="1200" dirty="0">
              <a:solidFill>
                <a:srgbClr val="59595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342" name="모서리가 둥근 직사각형 341">
            <a:extLst>
              <a:ext uri="{FF2B5EF4-FFF2-40B4-BE49-F238E27FC236}">
                <a16:creationId xmlns:a16="http://schemas.microsoft.com/office/drawing/2014/main" id="{A2160F40-B525-1F47-BD7E-F2DB9D36D58B}"/>
              </a:ext>
            </a:extLst>
          </p:cNvPr>
          <p:cNvSpPr/>
          <p:nvPr/>
        </p:nvSpPr>
        <p:spPr>
          <a:xfrm>
            <a:off x="370050" y="3644744"/>
            <a:ext cx="5609964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 – Similarity Computation Using Memoization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5E96F-1AC5-DF4A-9C49-B0169B451EF6}"/>
              </a:ext>
            </a:extLst>
          </p:cNvPr>
          <p:cNvSpPr txBox="1"/>
          <p:nvPr/>
        </p:nvSpPr>
        <p:spPr>
          <a:xfrm>
            <a:off x="745787" y="455254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DF12FC1-CD87-3341-9E57-06AC61712CB0}"/>
                  </a:ext>
                </a:extLst>
              </p:cNvPr>
              <p:cNvSpPr/>
              <p:nvPr/>
            </p:nvSpPr>
            <p:spPr>
              <a:xfrm>
                <a:off x="358888" y="4372525"/>
                <a:ext cx="8433963" cy="316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ore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3.    [SCM] Values are fed to the Reduction Unit &amp; </a:t>
                </a:r>
                <a:r>
                  <a:rPr lang="en-US" altLang="ko-KR" b="1" i="1" u="sng" kern="1200" dirty="0">
                    <a:solidFill>
                      <a:srgbClr val="E5407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Only for Inner Product</a:t>
                </a:r>
                <a:r>
                  <a:rPr lang="en-US" altLang="ko-Kore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Add term </a:t>
                </a:r>
                <a14:m>
                  <m:oMath xmlns:m="http://schemas.openxmlformats.org/officeDocument/2006/math"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𝑞</m:t>
                    </m:r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⋅</m:t>
                    </m:r>
                    <m:sSup>
                      <m:sSup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𝑐</m:t>
                        </m:r>
                      </m:e>
                      <m:sup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𝑠</m:t>
                        </m:r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+mn-ea"/>
                    <a:cs typeface="Lato" panose="020F0502020204030203" pitchFamily="34" charset="0"/>
                  </a:rPr>
                  <a:t> to the outcome</a:t>
                </a:r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ea typeface="+mn-ea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DF12FC1-CD87-3341-9E57-06AC61712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88" y="4372525"/>
                <a:ext cx="8433963" cy="316690"/>
              </a:xfrm>
              <a:prstGeom prst="rect">
                <a:avLst/>
              </a:prstGeom>
              <a:blipFill>
                <a:blip r:embed="rId5"/>
                <a:stretch>
                  <a:fillRect l="-301" t="-3846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CD4EA7B-B834-8F40-8570-F0DDD2E4579B}"/>
                  </a:ext>
                </a:extLst>
              </p:cNvPr>
              <p:cNvSpPr/>
              <p:nvPr/>
            </p:nvSpPr>
            <p:spPr>
              <a:xfrm>
                <a:off x="351148" y="4126788"/>
                <a:ext cx="8737074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    [SCM] Reads encoded identifies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𝑀</m:t>
                        </m:r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altLang="ko-KR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 kern="120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&amp; Retrieve value from the Lookup Table</a:t>
                </a:r>
              </a:p>
            </p:txBody>
          </p:sp>
        </mc:Choice>
        <mc:Fallback xmlns=""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CD4EA7B-B834-8F40-8570-F0DDD2E45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" y="4126788"/>
                <a:ext cx="8737074" cy="335476"/>
              </a:xfrm>
              <a:prstGeom prst="rect">
                <a:avLst/>
              </a:prstGeom>
              <a:blipFill>
                <a:blip r:embed="rId6"/>
                <a:stretch>
                  <a:fillRect l="-290"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62EDAE81-A849-9843-8201-7DDA5F535D9C}"/>
                  </a:ext>
                </a:extLst>
              </p:cNvPr>
              <p:cNvSpPr/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   [EFM] Loads encoded vectors within a set of selected clusters </a:t>
                </a:r>
                <a14:m>
                  <m:oMath xmlns:m="http://schemas.openxmlformats.org/officeDocument/2006/math">
                    <m:r>
                      <a:rPr lang="en-US" altLang="ko-KR" i="1" kern="120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𝑊</m:t>
                    </m:r>
                  </m:oMath>
                </a14:m>
                <a:r>
                  <a:rPr lang="en-US" altLang="ko-KR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&amp; Unpacks and store in the buffer</a:t>
                </a:r>
                <a:endParaRPr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62EDAE81-A849-9843-8201-7DDA5F535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" y="3901245"/>
                <a:ext cx="8737074" cy="307777"/>
              </a:xfrm>
              <a:prstGeom prst="rect">
                <a:avLst/>
              </a:prstGeom>
              <a:blipFill>
                <a:blip r:embed="rId7"/>
                <a:stretch>
                  <a:fillRect l="-290"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CE244CB-28BA-4048-800F-5A59994D4812}"/>
              </a:ext>
            </a:extLst>
          </p:cNvPr>
          <p:cNvGrpSpPr>
            <a:grpSpLocks noChangeAspect="1"/>
          </p:cNvGrpSpPr>
          <p:nvPr/>
        </p:nvGrpSpPr>
        <p:grpSpPr>
          <a:xfrm>
            <a:off x="1338491" y="2760586"/>
            <a:ext cx="2100792" cy="509162"/>
            <a:chOff x="7547659" y="2448774"/>
            <a:chExt cx="996950" cy="226800"/>
          </a:xfrm>
        </p:grpSpPr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4010DF00-76BD-3146-B49A-C19FE00D94DA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E3FA776A-A3F1-2845-86B9-78C1AA4742A3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462" name="모서리가 둥근 직사각형 82">
                  <a:extLst>
                    <a:ext uri="{FF2B5EF4-FFF2-40B4-BE49-F238E27FC236}">
                      <a16:creationId xmlns:a16="http://schemas.microsoft.com/office/drawing/2014/main" id="{BF3B177C-3EAE-A440-8317-157F01FC3B19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3" name="그룹 462">
                  <a:extLst>
                    <a:ext uri="{FF2B5EF4-FFF2-40B4-BE49-F238E27FC236}">
                      <a16:creationId xmlns:a16="http://schemas.microsoft.com/office/drawing/2014/main" id="{8768BDA3-DC8C-334E-95E5-DA812CD7E3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507" name="타원 506">
                    <a:extLst>
                      <a:ext uri="{FF2B5EF4-FFF2-40B4-BE49-F238E27FC236}">
                        <a16:creationId xmlns:a16="http://schemas.microsoft.com/office/drawing/2014/main" id="{79867E58-7044-934C-B0CA-7F955ACF6542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8" name="그룹 507">
                    <a:extLst>
                      <a:ext uri="{FF2B5EF4-FFF2-40B4-BE49-F238E27FC236}">
                        <a16:creationId xmlns:a16="http://schemas.microsoft.com/office/drawing/2014/main" id="{D03216DA-D77E-394C-B43B-91B0E244B1BE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9" name="직선 연결선 137">
                      <a:extLst>
                        <a:ext uri="{FF2B5EF4-FFF2-40B4-BE49-F238E27FC236}">
                          <a16:creationId xmlns:a16="http://schemas.microsoft.com/office/drawing/2014/main" id="{6A2DE15B-3C55-5545-B9BD-611972BE13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10" name="직선 연결선 138">
                      <a:extLst>
                        <a:ext uri="{FF2B5EF4-FFF2-40B4-BE49-F238E27FC236}">
                          <a16:creationId xmlns:a16="http://schemas.microsoft.com/office/drawing/2014/main" id="{F8B6BD61-4743-2448-BBBF-7369BA8D63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64" name="직선 화살표 연결선 145">
                  <a:extLst>
                    <a:ext uri="{FF2B5EF4-FFF2-40B4-BE49-F238E27FC236}">
                      <a16:creationId xmlns:a16="http://schemas.microsoft.com/office/drawing/2014/main" id="{A2D6ECBE-A57F-1D48-A826-0882C729A2AE}"/>
                    </a:ext>
                  </a:extLst>
                </p:cNvPr>
                <p:cNvCxnSpPr>
                  <a:cxnSpLocks/>
                  <a:endCxn id="49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65" name="직선 화살표 연결선 464">
                  <a:extLst>
                    <a:ext uri="{FF2B5EF4-FFF2-40B4-BE49-F238E27FC236}">
                      <a16:creationId xmlns:a16="http://schemas.microsoft.com/office/drawing/2014/main" id="{08304EC2-4B9D-A240-A3BE-41C25E78D4FA}"/>
                    </a:ext>
                  </a:extLst>
                </p:cNvPr>
                <p:cNvCxnSpPr>
                  <a:cxnSpLocks noChangeAspect="1"/>
                  <a:stCxn id="494" idx="1"/>
                  <a:endCxn id="49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6" name="직선 화살표 연결선 179">
                  <a:extLst>
                    <a:ext uri="{FF2B5EF4-FFF2-40B4-BE49-F238E27FC236}">
                      <a16:creationId xmlns:a16="http://schemas.microsoft.com/office/drawing/2014/main" id="{181DE75A-7B86-6E4E-AAB1-CF49B1B63F55}"/>
                    </a:ext>
                  </a:extLst>
                </p:cNvPr>
                <p:cNvCxnSpPr>
                  <a:cxnSpLocks noChangeAspect="1"/>
                  <a:stCxn id="497" idx="1"/>
                  <a:endCxn id="47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7" name="직선 화살표 연결선 195">
                  <a:extLst>
                    <a:ext uri="{FF2B5EF4-FFF2-40B4-BE49-F238E27FC236}">
                      <a16:creationId xmlns:a16="http://schemas.microsoft.com/office/drawing/2014/main" id="{DC03E9D3-E550-084B-9BEB-1C8DE54CFA9B}"/>
                    </a:ext>
                  </a:extLst>
                </p:cNvPr>
                <p:cNvCxnSpPr>
                  <a:cxnSpLocks noChangeAspect="1"/>
                  <a:stCxn id="487" idx="3"/>
                  <a:endCxn id="49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8" name="직선 화살표 연결선 145">
                  <a:extLst>
                    <a:ext uri="{FF2B5EF4-FFF2-40B4-BE49-F238E27FC236}">
                      <a16:creationId xmlns:a16="http://schemas.microsoft.com/office/drawing/2014/main" id="{EA79AC45-94FC-6048-9C63-4524E89C3EDF}"/>
                    </a:ext>
                  </a:extLst>
                </p:cNvPr>
                <p:cNvCxnSpPr>
                  <a:cxnSpLocks/>
                  <a:endCxn id="50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69" name="직선 화살표 연결선 179">
                  <a:extLst>
                    <a:ext uri="{FF2B5EF4-FFF2-40B4-BE49-F238E27FC236}">
                      <a16:creationId xmlns:a16="http://schemas.microsoft.com/office/drawing/2014/main" id="{30F3BF78-84A3-EB49-B329-F6B4B1C9A2E0}"/>
                    </a:ext>
                  </a:extLst>
                </p:cNvPr>
                <p:cNvCxnSpPr>
                  <a:cxnSpLocks noChangeAspect="1"/>
                  <a:stCxn id="493" idx="1"/>
                  <a:endCxn id="47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0" name="직선 화살표 연결선 195">
                  <a:extLst>
                    <a:ext uri="{FF2B5EF4-FFF2-40B4-BE49-F238E27FC236}">
                      <a16:creationId xmlns:a16="http://schemas.microsoft.com/office/drawing/2014/main" id="{0E154C19-93E9-EF47-88F6-72BBD03C642E}"/>
                    </a:ext>
                  </a:extLst>
                </p:cNvPr>
                <p:cNvCxnSpPr>
                  <a:cxnSpLocks noChangeAspect="1"/>
                  <a:stCxn id="488" idx="3"/>
                  <a:endCxn id="49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1F4A393C-17FB-CF47-B7DE-2003A57A05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505" name="타원 504">
                    <a:extLst>
                      <a:ext uri="{FF2B5EF4-FFF2-40B4-BE49-F238E27FC236}">
                        <a16:creationId xmlns:a16="http://schemas.microsoft.com/office/drawing/2014/main" id="{1B0069DD-1849-7C4C-8FF0-C4B9FC8DC0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506" name="직선 연결선 431">
                    <a:extLst>
                      <a:ext uri="{FF2B5EF4-FFF2-40B4-BE49-F238E27FC236}">
                        <a16:creationId xmlns:a16="http://schemas.microsoft.com/office/drawing/2014/main" id="{0406D569-5675-2C4E-A54C-A5D645532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72" name="직선 화살표 연결선 471">
                  <a:extLst>
                    <a:ext uri="{FF2B5EF4-FFF2-40B4-BE49-F238E27FC236}">
                      <a16:creationId xmlns:a16="http://schemas.microsoft.com/office/drawing/2014/main" id="{5BF8D67E-BC14-844A-BAD4-8642C2807D0F}"/>
                    </a:ext>
                  </a:extLst>
                </p:cNvPr>
                <p:cNvCxnSpPr>
                  <a:cxnSpLocks noChangeAspect="1"/>
                  <a:stCxn id="482" idx="1"/>
                  <a:endCxn id="50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3" name="그룹 472">
                  <a:extLst>
                    <a:ext uri="{FF2B5EF4-FFF2-40B4-BE49-F238E27FC236}">
                      <a16:creationId xmlns:a16="http://schemas.microsoft.com/office/drawing/2014/main" id="{D7143BE2-0054-4C40-BED9-16BC8174DE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501" name="타원 500">
                    <a:extLst>
                      <a:ext uri="{FF2B5EF4-FFF2-40B4-BE49-F238E27FC236}">
                        <a16:creationId xmlns:a16="http://schemas.microsoft.com/office/drawing/2014/main" id="{11B9B6A3-BCF0-844C-9141-7803EFDF625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7422E0A2-5CDF-7843-828B-583F5898E689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503" name="직선 연결선 431">
                      <a:extLst>
                        <a:ext uri="{FF2B5EF4-FFF2-40B4-BE49-F238E27FC236}">
                          <a16:creationId xmlns:a16="http://schemas.microsoft.com/office/drawing/2014/main" id="{24EB64C3-F9D4-B849-8BD6-A3E231BF5D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504" name="직선 연결선 432">
                      <a:extLst>
                        <a:ext uri="{FF2B5EF4-FFF2-40B4-BE49-F238E27FC236}">
                          <a16:creationId xmlns:a16="http://schemas.microsoft.com/office/drawing/2014/main" id="{7C4406F0-AC96-164A-8AEE-EE10CCD822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74" name="직선 화살표 연결선 473">
                  <a:extLst>
                    <a:ext uri="{FF2B5EF4-FFF2-40B4-BE49-F238E27FC236}">
                      <a16:creationId xmlns:a16="http://schemas.microsoft.com/office/drawing/2014/main" id="{16463D1D-6D56-2742-9B43-87F6FC395D52}"/>
                    </a:ext>
                  </a:extLst>
                </p:cNvPr>
                <p:cNvCxnSpPr>
                  <a:cxnSpLocks noChangeAspect="1"/>
                  <a:stCxn id="501" idx="2"/>
                  <a:endCxn id="48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75" name="직선 화살표 연결선 474">
                  <a:extLst>
                    <a:ext uri="{FF2B5EF4-FFF2-40B4-BE49-F238E27FC236}">
                      <a16:creationId xmlns:a16="http://schemas.microsoft.com/office/drawing/2014/main" id="{53848826-57A6-7049-BFFA-D10F8AA5B1B2}"/>
                    </a:ext>
                  </a:extLst>
                </p:cNvPr>
                <p:cNvCxnSpPr>
                  <a:cxnSpLocks noChangeAspect="1"/>
                  <a:stCxn id="501" idx="6"/>
                  <a:endCxn id="48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76" name="직선 화살표 연결선 214">
                  <a:extLst>
                    <a:ext uri="{FF2B5EF4-FFF2-40B4-BE49-F238E27FC236}">
                      <a16:creationId xmlns:a16="http://schemas.microsoft.com/office/drawing/2014/main" id="{3B7C2BAB-7C56-DC4F-804F-934DA0BA4F67}"/>
                    </a:ext>
                  </a:extLst>
                </p:cNvPr>
                <p:cNvCxnSpPr>
                  <a:cxnSpLocks noChangeAspect="1"/>
                  <a:stCxn id="483" idx="2"/>
                  <a:endCxn id="50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77" name="모서리가 둥근 직사각형 82">
                  <a:extLst>
                    <a:ext uri="{FF2B5EF4-FFF2-40B4-BE49-F238E27FC236}">
                      <a16:creationId xmlns:a16="http://schemas.microsoft.com/office/drawing/2014/main" id="{370B2E3E-41EB-8B4E-AD58-A7498EBB6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78" name="직선 화살표 연결선 477">
                  <a:extLst>
                    <a:ext uri="{FF2B5EF4-FFF2-40B4-BE49-F238E27FC236}">
                      <a16:creationId xmlns:a16="http://schemas.microsoft.com/office/drawing/2014/main" id="{19499E0D-A758-3645-A046-8DF2D6ABC6CD}"/>
                    </a:ext>
                  </a:extLst>
                </p:cNvPr>
                <p:cNvCxnSpPr>
                  <a:cxnSpLocks noChangeAspect="1"/>
                  <a:stCxn id="477" idx="1"/>
                  <a:endCxn id="50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BAFFA214-416D-3D46-8C2D-DD8C6EF50C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98" name="사다리꼴[T] 107">
                    <a:extLst>
                      <a:ext uri="{FF2B5EF4-FFF2-40B4-BE49-F238E27FC236}">
                        <a16:creationId xmlns:a16="http://schemas.microsoft.com/office/drawing/2014/main" id="{5F27827E-CCF2-8F4F-A711-99847419E7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모서리가 둥근 직사각형 82">
                    <a:extLst>
                      <a:ext uri="{FF2B5EF4-FFF2-40B4-BE49-F238E27FC236}">
                        <a16:creationId xmlns:a16="http://schemas.microsoft.com/office/drawing/2014/main" id="{DBE1AE14-34F8-0E42-ACB8-EAAA9A0804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0" name="모서리가 둥근 직사각형 82">
                    <a:extLst>
                      <a:ext uri="{FF2B5EF4-FFF2-40B4-BE49-F238E27FC236}">
                        <a16:creationId xmlns:a16="http://schemas.microsoft.com/office/drawing/2014/main" id="{D28CFE33-D0ED-664D-98E8-CD9500BFB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563F2700-9D80-544B-A0E5-1BC2C864F25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95" name="사다리꼴[T] 107">
                    <a:extLst>
                      <a:ext uri="{FF2B5EF4-FFF2-40B4-BE49-F238E27FC236}">
                        <a16:creationId xmlns:a16="http://schemas.microsoft.com/office/drawing/2014/main" id="{88ED8535-F742-4F41-BAB0-765E10217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6" name="모서리가 둥근 직사각형 82">
                    <a:extLst>
                      <a:ext uri="{FF2B5EF4-FFF2-40B4-BE49-F238E27FC236}">
                        <a16:creationId xmlns:a16="http://schemas.microsoft.com/office/drawing/2014/main" id="{009ECDF4-558E-E94F-95FF-A79697DCD0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모서리가 둥근 직사각형 82">
                    <a:extLst>
                      <a:ext uri="{FF2B5EF4-FFF2-40B4-BE49-F238E27FC236}">
                        <a16:creationId xmlns:a16="http://schemas.microsoft.com/office/drawing/2014/main" id="{0271A73F-1044-4E47-81C1-CC1EF6AB3D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D4AE9F78-37AE-7E45-B003-122AAFA1C9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92" name="사다리꼴[T] 107">
                    <a:extLst>
                      <a:ext uri="{FF2B5EF4-FFF2-40B4-BE49-F238E27FC236}">
                        <a16:creationId xmlns:a16="http://schemas.microsoft.com/office/drawing/2014/main" id="{1F2D8B83-F8BF-6844-A519-250617CD8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3" name="모서리가 둥근 직사각형 82">
                    <a:extLst>
                      <a:ext uri="{FF2B5EF4-FFF2-40B4-BE49-F238E27FC236}">
                        <a16:creationId xmlns:a16="http://schemas.microsoft.com/office/drawing/2014/main" id="{AE7F062C-45DE-4248-BED3-30AA1FD2B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4" name="모서리가 둥근 직사각형 82">
                    <a:extLst>
                      <a:ext uri="{FF2B5EF4-FFF2-40B4-BE49-F238E27FC236}">
                        <a16:creationId xmlns:a16="http://schemas.microsoft.com/office/drawing/2014/main" id="{23BBB352-71AC-6F45-A218-E49D151791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2" name="모서리가 둥근 직사각형 82">
                  <a:extLst>
                    <a:ext uri="{FF2B5EF4-FFF2-40B4-BE49-F238E27FC236}">
                      <a16:creationId xmlns:a16="http://schemas.microsoft.com/office/drawing/2014/main" id="{7CF79475-DBF1-A64E-AF6F-F1E72AEF21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모서리가 둥근 직사각형 82">
                  <a:extLst>
                    <a:ext uri="{FF2B5EF4-FFF2-40B4-BE49-F238E27FC236}">
                      <a16:creationId xmlns:a16="http://schemas.microsoft.com/office/drawing/2014/main" id="{8587B490-F879-064A-A174-C3F7477C28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169AD838-D69F-3041-B845-752803A849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89" name="사다리꼴[T] 107">
                    <a:extLst>
                      <a:ext uri="{FF2B5EF4-FFF2-40B4-BE49-F238E27FC236}">
                        <a16:creationId xmlns:a16="http://schemas.microsoft.com/office/drawing/2014/main" id="{77B4D982-ED7B-AB4A-9DE5-C819BF5D16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0" name="모서리가 둥근 직사각형 82">
                    <a:extLst>
                      <a:ext uri="{FF2B5EF4-FFF2-40B4-BE49-F238E27FC236}">
                        <a16:creationId xmlns:a16="http://schemas.microsoft.com/office/drawing/2014/main" id="{43E8C095-81C5-5E49-B082-4BD46B273C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모서리가 둥근 직사각형 82">
                    <a:extLst>
                      <a:ext uri="{FF2B5EF4-FFF2-40B4-BE49-F238E27FC236}">
                        <a16:creationId xmlns:a16="http://schemas.microsoft.com/office/drawing/2014/main" id="{1AD6C5C9-688A-464E-BB4A-34E4292471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85" name="모서리가 둥근 직사각형 82">
                  <a:extLst>
                    <a:ext uri="{FF2B5EF4-FFF2-40B4-BE49-F238E27FC236}">
                      <a16:creationId xmlns:a16="http://schemas.microsoft.com/office/drawing/2014/main" id="{199017B2-E52B-1B41-8E13-649C3CF2D4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6" name="모서리가 둥근 직사각형 82">
                  <a:extLst>
                    <a:ext uri="{FF2B5EF4-FFF2-40B4-BE49-F238E27FC236}">
                      <a16:creationId xmlns:a16="http://schemas.microsoft.com/office/drawing/2014/main" id="{5AC4FA7A-10B9-C84E-A32A-8C80CFA356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7" name="모서리가 둥근 직사각형 82">
                  <a:extLst>
                    <a:ext uri="{FF2B5EF4-FFF2-40B4-BE49-F238E27FC236}">
                      <a16:creationId xmlns:a16="http://schemas.microsoft.com/office/drawing/2014/main" id="{6C631B39-DD00-784B-8217-623CBC833D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8" name="모서리가 둥근 직사각형 82">
                  <a:extLst>
                    <a:ext uri="{FF2B5EF4-FFF2-40B4-BE49-F238E27FC236}">
                      <a16:creationId xmlns:a16="http://schemas.microsoft.com/office/drawing/2014/main" id="{928B25CF-B3C2-EE42-B807-2CFF2ED68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61" name="직선 화살표 연결선 460">
                <a:extLst>
                  <a:ext uri="{FF2B5EF4-FFF2-40B4-BE49-F238E27FC236}">
                    <a16:creationId xmlns:a16="http://schemas.microsoft.com/office/drawing/2014/main" id="{8080B86F-AD3D-B740-935F-991F0B69A13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r" latinLnBrk="1">
                    <a:buClrTx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Compute Unit (CU)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kern="120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800" i="1" kern="120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𝑐𝑢</m:t>
                          </m:r>
                        </m:sub>
                      </m:sSub>
                      <m:r>
                        <a:rPr lang="en-US" altLang="ko-KR" sz="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−1</m:t>
                      </m:r>
                    </m:oMath>
                  </a14:m>
                  <a:endParaRPr lang="en-US" altLang="ko-KR" sz="800" kern="1200" dirty="0">
                    <a:solidFill>
                      <a:prstClr val="black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9740EF79-3A5B-1B4D-ACA3-FBDAF5419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25" y="2454105"/>
                  <a:ext cx="594931" cy="54838"/>
                </a:xfrm>
                <a:prstGeom prst="rect">
                  <a:avLst/>
                </a:prstGeom>
                <a:blipFill>
                  <a:blip r:embed="rId3"/>
                  <a:stretch>
                    <a:fillRect l="-1000" t="-27273" r="-3000" b="-45455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C938AFDA-3060-0B41-8533-D452E7D49624}"/>
              </a:ext>
            </a:extLst>
          </p:cNvPr>
          <p:cNvGrpSpPr>
            <a:grpSpLocks noChangeAspect="1"/>
          </p:cNvGrpSpPr>
          <p:nvPr/>
        </p:nvGrpSpPr>
        <p:grpSpPr>
          <a:xfrm>
            <a:off x="1348034" y="2160328"/>
            <a:ext cx="2100792" cy="509162"/>
            <a:chOff x="7547659" y="2448774"/>
            <a:chExt cx="996950" cy="226800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790CC21C-0D5F-6D45-84C0-513BA02A8051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352" name="그룹 351">
                <a:extLst>
                  <a:ext uri="{FF2B5EF4-FFF2-40B4-BE49-F238E27FC236}">
                    <a16:creationId xmlns:a16="http://schemas.microsoft.com/office/drawing/2014/main" id="{FF4F0C91-F620-1A4C-8713-013466CDD18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354" name="모서리가 둥근 직사각형 82">
                  <a:extLst>
                    <a:ext uri="{FF2B5EF4-FFF2-40B4-BE49-F238E27FC236}">
                      <a16:creationId xmlns:a16="http://schemas.microsoft.com/office/drawing/2014/main" id="{D1748D99-393C-0340-93CD-88D398FC803E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B243A786-9D37-1A49-A915-7BC90C4F05F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453" name="타원 452">
                    <a:extLst>
                      <a:ext uri="{FF2B5EF4-FFF2-40B4-BE49-F238E27FC236}">
                        <a16:creationId xmlns:a16="http://schemas.microsoft.com/office/drawing/2014/main" id="{E59CC904-C049-CE49-B60D-96560257E8F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54" name="그룹 453">
                    <a:extLst>
                      <a:ext uri="{FF2B5EF4-FFF2-40B4-BE49-F238E27FC236}">
                        <a16:creationId xmlns:a16="http://schemas.microsoft.com/office/drawing/2014/main" id="{BEB61538-B454-7244-A6DE-184186B1AD1B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55" name="직선 연결선 137">
                      <a:extLst>
                        <a:ext uri="{FF2B5EF4-FFF2-40B4-BE49-F238E27FC236}">
                          <a16:creationId xmlns:a16="http://schemas.microsoft.com/office/drawing/2014/main" id="{7C58463B-9876-304E-B2AC-3ED60C6717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6" name="직선 연결선 138">
                      <a:extLst>
                        <a:ext uri="{FF2B5EF4-FFF2-40B4-BE49-F238E27FC236}">
                          <a16:creationId xmlns:a16="http://schemas.microsoft.com/office/drawing/2014/main" id="{B9077408-01D8-4D41-8F8C-0DCB984C6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10" name="직선 화살표 연결선 145">
                  <a:extLst>
                    <a:ext uri="{FF2B5EF4-FFF2-40B4-BE49-F238E27FC236}">
                      <a16:creationId xmlns:a16="http://schemas.microsoft.com/office/drawing/2014/main" id="{07470EE1-74A3-AA42-93AA-E9ECFC81D5F7}"/>
                    </a:ext>
                  </a:extLst>
                </p:cNvPr>
                <p:cNvCxnSpPr>
                  <a:cxnSpLocks/>
                  <a:endCxn id="436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411" name="직선 화살표 연결선 410">
                  <a:extLst>
                    <a:ext uri="{FF2B5EF4-FFF2-40B4-BE49-F238E27FC236}">
                      <a16:creationId xmlns:a16="http://schemas.microsoft.com/office/drawing/2014/main" id="{0FEA9791-EA35-D242-A31F-306508436988}"/>
                    </a:ext>
                  </a:extLst>
                </p:cNvPr>
                <p:cNvCxnSpPr>
                  <a:cxnSpLocks noChangeAspect="1"/>
                  <a:stCxn id="440" idx="1"/>
                  <a:endCxn id="445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2" name="직선 화살표 연결선 179">
                  <a:extLst>
                    <a:ext uri="{FF2B5EF4-FFF2-40B4-BE49-F238E27FC236}">
                      <a16:creationId xmlns:a16="http://schemas.microsoft.com/office/drawing/2014/main" id="{7FE9134D-0D27-E942-97C7-76844B3F2E3F}"/>
                    </a:ext>
                  </a:extLst>
                </p:cNvPr>
                <p:cNvCxnSpPr>
                  <a:cxnSpLocks noChangeAspect="1"/>
                  <a:stCxn id="443" idx="1"/>
                  <a:endCxn id="423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3" name="직선 화살표 연결선 195">
                  <a:extLst>
                    <a:ext uri="{FF2B5EF4-FFF2-40B4-BE49-F238E27FC236}">
                      <a16:creationId xmlns:a16="http://schemas.microsoft.com/office/drawing/2014/main" id="{F26D38C7-E1D7-EE43-BCB7-FC60FC39DE65}"/>
                    </a:ext>
                  </a:extLst>
                </p:cNvPr>
                <p:cNvCxnSpPr>
                  <a:cxnSpLocks noChangeAspect="1"/>
                  <a:stCxn id="433" idx="3"/>
                  <a:endCxn id="441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4" name="직선 화살표 연결선 145">
                  <a:extLst>
                    <a:ext uri="{FF2B5EF4-FFF2-40B4-BE49-F238E27FC236}">
                      <a16:creationId xmlns:a16="http://schemas.microsoft.com/office/drawing/2014/main" id="{5BF96422-5854-5C4C-B4FF-5148E256858F}"/>
                    </a:ext>
                  </a:extLst>
                </p:cNvPr>
                <p:cNvCxnSpPr>
                  <a:cxnSpLocks/>
                  <a:endCxn id="446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5" name="직선 화살표 연결선 179">
                  <a:extLst>
                    <a:ext uri="{FF2B5EF4-FFF2-40B4-BE49-F238E27FC236}">
                      <a16:creationId xmlns:a16="http://schemas.microsoft.com/office/drawing/2014/main" id="{EA74F5A8-A519-B646-B144-1670BCAF8DFE}"/>
                    </a:ext>
                  </a:extLst>
                </p:cNvPr>
                <p:cNvCxnSpPr>
                  <a:cxnSpLocks noChangeAspect="1"/>
                  <a:stCxn id="439" idx="1"/>
                  <a:endCxn id="423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16" name="직선 화살표 연결선 195">
                  <a:extLst>
                    <a:ext uri="{FF2B5EF4-FFF2-40B4-BE49-F238E27FC236}">
                      <a16:creationId xmlns:a16="http://schemas.microsoft.com/office/drawing/2014/main" id="{B8990715-30C9-F440-9CD9-F2CCCAA83143}"/>
                    </a:ext>
                  </a:extLst>
                </p:cNvPr>
                <p:cNvCxnSpPr>
                  <a:cxnSpLocks noChangeAspect="1"/>
                  <a:stCxn id="434" idx="3"/>
                  <a:endCxn id="438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B717B34B-BDA4-E94C-99F6-030CDEBA00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451" name="타원 450">
                    <a:extLst>
                      <a:ext uri="{FF2B5EF4-FFF2-40B4-BE49-F238E27FC236}">
                        <a16:creationId xmlns:a16="http://schemas.microsoft.com/office/drawing/2014/main" id="{F7AB9175-DC56-E74F-B0D9-700E94916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452" name="직선 연결선 431">
                    <a:extLst>
                      <a:ext uri="{FF2B5EF4-FFF2-40B4-BE49-F238E27FC236}">
                        <a16:creationId xmlns:a16="http://schemas.microsoft.com/office/drawing/2014/main" id="{50A21290-5989-B444-B6A0-32C28560B7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418" name="직선 화살표 연결선 417">
                  <a:extLst>
                    <a:ext uri="{FF2B5EF4-FFF2-40B4-BE49-F238E27FC236}">
                      <a16:creationId xmlns:a16="http://schemas.microsoft.com/office/drawing/2014/main" id="{7FE7A61D-6EE2-1E40-999C-0F9E7BAFB8F4}"/>
                    </a:ext>
                  </a:extLst>
                </p:cNvPr>
                <p:cNvCxnSpPr>
                  <a:cxnSpLocks noChangeAspect="1"/>
                  <a:stCxn id="428" idx="1"/>
                  <a:endCxn id="453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AFFC69EF-7818-E04B-8B5D-D96FEFDC893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447" name="타원 446">
                    <a:extLst>
                      <a:ext uri="{FF2B5EF4-FFF2-40B4-BE49-F238E27FC236}">
                        <a16:creationId xmlns:a16="http://schemas.microsoft.com/office/drawing/2014/main" id="{517BA118-73B8-EE44-A258-ECF2697AF18F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448" name="그룹 447">
                    <a:extLst>
                      <a:ext uri="{FF2B5EF4-FFF2-40B4-BE49-F238E27FC236}">
                        <a16:creationId xmlns:a16="http://schemas.microsoft.com/office/drawing/2014/main" id="{2F0C0478-EB97-E648-869B-74798E59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449" name="직선 연결선 431">
                      <a:extLst>
                        <a:ext uri="{FF2B5EF4-FFF2-40B4-BE49-F238E27FC236}">
                          <a16:creationId xmlns:a16="http://schemas.microsoft.com/office/drawing/2014/main" id="{DE14A672-0DD3-1F44-BED6-8AE89E16D1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50" name="직선 연결선 432">
                      <a:extLst>
                        <a:ext uri="{FF2B5EF4-FFF2-40B4-BE49-F238E27FC236}">
                          <a16:creationId xmlns:a16="http://schemas.microsoft.com/office/drawing/2014/main" id="{4E08090E-10F6-5A4D-BBF5-F1D715BBB3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20" name="직선 화살표 연결선 419">
                  <a:extLst>
                    <a:ext uri="{FF2B5EF4-FFF2-40B4-BE49-F238E27FC236}">
                      <a16:creationId xmlns:a16="http://schemas.microsoft.com/office/drawing/2014/main" id="{6554BD31-18D7-6947-9BB4-B1B16BAF60A6}"/>
                    </a:ext>
                  </a:extLst>
                </p:cNvPr>
                <p:cNvCxnSpPr>
                  <a:cxnSpLocks noChangeAspect="1"/>
                  <a:stCxn id="447" idx="2"/>
                  <a:endCxn id="428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421" name="직선 화살표 연결선 420">
                  <a:extLst>
                    <a:ext uri="{FF2B5EF4-FFF2-40B4-BE49-F238E27FC236}">
                      <a16:creationId xmlns:a16="http://schemas.microsoft.com/office/drawing/2014/main" id="{A80E33E1-66F3-4E4F-A8EC-63AC85823BBA}"/>
                    </a:ext>
                  </a:extLst>
                </p:cNvPr>
                <p:cNvCxnSpPr>
                  <a:cxnSpLocks noChangeAspect="1"/>
                  <a:stCxn id="447" idx="6"/>
                  <a:endCxn id="429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22" name="직선 화살표 연결선 214">
                  <a:extLst>
                    <a:ext uri="{FF2B5EF4-FFF2-40B4-BE49-F238E27FC236}">
                      <a16:creationId xmlns:a16="http://schemas.microsoft.com/office/drawing/2014/main" id="{0C351CCA-0077-7F46-8B2B-0B104AA6D292}"/>
                    </a:ext>
                  </a:extLst>
                </p:cNvPr>
                <p:cNvCxnSpPr>
                  <a:cxnSpLocks noChangeAspect="1"/>
                  <a:stCxn id="429" idx="2"/>
                  <a:endCxn id="447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423" name="모서리가 둥근 직사각형 82">
                  <a:extLst>
                    <a:ext uri="{FF2B5EF4-FFF2-40B4-BE49-F238E27FC236}">
                      <a16:creationId xmlns:a16="http://schemas.microsoft.com/office/drawing/2014/main" id="{C4492642-8066-1340-915E-1CF223CB3F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4" name="직선 화살표 연결선 423">
                  <a:extLst>
                    <a:ext uri="{FF2B5EF4-FFF2-40B4-BE49-F238E27FC236}">
                      <a16:creationId xmlns:a16="http://schemas.microsoft.com/office/drawing/2014/main" id="{47541E54-C324-3049-98BB-DED92EF1669F}"/>
                    </a:ext>
                  </a:extLst>
                </p:cNvPr>
                <p:cNvCxnSpPr>
                  <a:cxnSpLocks noChangeAspect="1"/>
                  <a:stCxn id="423" idx="1"/>
                  <a:endCxn id="451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425" name="그룹 424">
                  <a:extLst>
                    <a:ext uri="{FF2B5EF4-FFF2-40B4-BE49-F238E27FC236}">
                      <a16:creationId xmlns:a16="http://schemas.microsoft.com/office/drawing/2014/main" id="{3F5B9766-ECAE-D649-BBE3-5A7C742D82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444" name="사다리꼴[T] 107">
                    <a:extLst>
                      <a:ext uri="{FF2B5EF4-FFF2-40B4-BE49-F238E27FC236}">
                        <a16:creationId xmlns:a16="http://schemas.microsoft.com/office/drawing/2014/main" id="{9A8259FA-01E7-A846-B788-A52DC92CFB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모서리가 둥근 직사각형 82">
                    <a:extLst>
                      <a:ext uri="{FF2B5EF4-FFF2-40B4-BE49-F238E27FC236}">
                        <a16:creationId xmlns:a16="http://schemas.microsoft.com/office/drawing/2014/main" id="{944D8189-F175-8348-AC2A-0DABB197F2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6" name="모서리가 둥근 직사각형 82">
                    <a:extLst>
                      <a:ext uri="{FF2B5EF4-FFF2-40B4-BE49-F238E27FC236}">
                        <a16:creationId xmlns:a16="http://schemas.microsoft.com/office/drawing/2014/main" id="{37ED7D81-C481-F44D-88FA-E83EC45CE2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6" name="그룹 425">
                  <a:extLst>
                    <a:ext uri="{FF2B5EF4-FFF2-40B4-BE49-F238E27FC236}">
                      <a16:creationId xmlns:a16="http://schemas.microsoft.com/office/drawing/2014/main" id="{8BA8F474-6ADA-0C40-A071-6790153331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441" name="사다리꼴[T] 107">
                    <a:extLst>
                      <a:ext uri="{FF2B5EF4-FFF2-40B4-BE49-F238E27FC236}">
                        <a16:creationId xmlns:a16="http://schemas.microsoft.com/office/drawing/2014/main" id="{8D2DB736-6D8B-A145-9F25-FF0DC5AFE1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모서리가 둥근 직사각형 82">
                    <a:extLst>
                      <a:ext uri="{FF2B5EF4-FFF2-40B4-BE49-F238E27FC236}">
                        <a16:creationId xmlns:a16="http://schemas.microsoft.com/office/drawing/2014/main" id="{36C604FC-C038-8D45-A0AE-06D9704E22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3" name="모서리가 둥근 직사각형 82">
                    <a:extLst>
                      <a:ext uri="{FF2B5EF4-FFF2-40B4-BE49-F238E27FC236}">
                        <a16:creationId xmlns:a16="http://schemas.microsoft.com/office/drawing/2014/main" id="{C6DF10F9-1DF4-7149-B9B1-63841D5B62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27" name="그룹 426">
                  <a:extLst>
                    <a:ext uri="{FF2B5EF4-FFF2-40B4-BE49-F238E27FC236}">
                      <a16:creationId xmlns:a16="http://schemas.microsoft.com/office/drawing/2014/main" id="{6C90BB9C-6C6E-ED4C-BDF5-5092B7C223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438" name="사다리꼴[T] 107">
                    <a:extLst>
                      <a:ext uri="{FF2B5EF4-FFF2-40B4-BE49-F238E27FC236}">
                        <a16:creationId xmlns:a16="http://schemas.microsoft.com/office/drawing/2014/main" id="{5C4B6C6A-1BE4-CC4C-96CD-DE4BF8C481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모서리가 둥근 직사각형 82">
                    <a:extLst>
                      <a:ext uri="{FF2B5EF4-FFF2-40B4-BE49-F238E27FC236}">
                        <a16:creationId xmlns:a16="http://schemas.microsoft.com/office/drawing/2014/main" id="{67DEF72F-4BF6-3445-A2CC-4927EA2E0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0" name="모서리가 둥근 직사각형 82">
                    <a:extLst>
                      <a:ext uri="{FF2B5EF4-FFF2-40B4-BE49-F238E27FC236}">
                        <a16:creationId xmlns:a16="http://schemas.microsoft.com/office/drawing/2014/main" id="{FC88D297-1EF5-754A-B42F-958FF6E3C76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8" name="모서리가 둥근 직사각형 82">
                  <a:extLst>
                    <a:ext uri="{FF2B5EF4-FFF2-40B4-BE49-F238E27FC236}">
                      <a16:creationId xmlns:a16="http://schemas.microsoft.com/office/drawing/2014/main" id="{AA81BF4B-6B0A-994A-83D3-F8C071E2FC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9" name="모서리가 둥근 직사각형 82">
                  <a:extLst>
                    <a:ext uri="{FF2B5EF4-FFF2-40B4-BE49-F238E27FC236}">
                      <a16:creationId xmlns:a16="http://schemas.microsoft.com/office/drawing/2014/main" id="{10059A34-47EC-E54E-A441-DD24E4C70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30" name="그룹 429">
                  <a:extLst>
                    <a:ext uri="{FF2B5EF4-FFF2-40B4-BE49-F238E27FC236}">
                      <a16:creationId xmlns:a16="http://schemas.microsoft.com/office/drawing/2014/main" id="{5B51996E-EF9E-B445-94A3-F14DDF070A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435" name="사다리꼴[T] 107">
                    <a:extLst>
                      <a:ext uri="{FF2B5EF4-FFF2-40B4-BE49-F238E27FC236}">
                        <a16:creationId xmlns:a16="http://schemas.microsoft.com/office/drawing/2014/main" id="{D90D68D8-4705-C14B-95D1-7B32B6D430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모서리가 둥근 직사각형 82">
                    <a:extLst>
                      <a:ext uri="{FF2B5EF4-FFF2-40B4-BE49-F238E27FC236}">
                        <a16:creationId xmlns:a16="http://schemas.microsoft.com/office/drawing/2014/main" id="{FB081929-0E5D-3F4D-A5BE-EF0B8C715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7" name="모서리가 둥근 직사각형 82">
                    <a:extLst>
                      <a:ext uri="{FF2B5EF4-FFF2-40B4-BE49-F238E27FC236}">
                        <a16:creationId xmlns:a16="http://schemas.microsoft.com/office/drawing/2014/main" id="{5494E972-75E3-3D48-AA2B-100585E11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31" name="모서리가 둥근 직사각형 82">
                  <a:extLst>
                    <a:ext uri="{FF2B5EF4-FFF2-40B4-BE49-F238E27FC236}">
                      <a16:creationId xmlns:a16="http://schemas.microsoft.com/office/drawing/2014/main" id="{42BF5D89-65BE-4D46-8EC0-15225B5EF4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2" name="모서리가 둥근 직사각형 82">
                  <a:extLst>
                    <a:ext uri="{FF2B5EF4-FFF2-40B4-BE49-F238E27FC236}">
                      <a16:creationId xmlns:a16="http://schemas.microsoft.com/office/drawing/2014/main" id="{14F8DD8D-FDD9-2449-BA7A-678320AAA9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3" name="모서리가 둥근 직사각형 82">
                  <a:extLst>
                    <a:ext uri="{FF2B5EF4-FFF2-40B4-BE49-F238E27FC236}">
                      <a16:creationId xmlns:a16="http://schemas.microsoft.com/office/drawing/2014/main" id="{882D88B6-4546-9E4A-B052-0870D5F4B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모서리가 둥근 직사각형 82">
                  <a:extLst>
                    <a:ext uri="{FF2B5EF4-FFF2-40B4-BE49-F238E27FC236}">
                      <a16:creationId xmlns:a16="http://schemas.microsoft.com/office/drawing/2014/main" id="{E8A0AD02-4AD5-1D43-9973-8AB4ABD004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353" name="직선 화살표 연결선 352">
                <a:extLst>
                  <a:ext uri="{FF2B5EF4-FFF2-40B4-BE49-F238E27FC236}">
                    <a16:creationId xmlns:a16="http://schemas.microsoft.com/office/drawing/2014/main" id="{4FAD9F3F-530B-FB4C-AC28-47AFAA9F5F6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E5419BAD-8C0B-2C40-BB48-DCE8141432B7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1</a:t>
              </a:r>
            </a:p>
          </p:txBody>
        </p:sp>
      </p:grpSp>
      <p:sp>
        <p:nvSpPr>
          <p:cNvPr id="1003" name="모서리가 둥근 직사각형 82">
            <a:extLst>
              <a:ext uri="{FF2B5EF4-FFF2-40B4-BE49-F238E27FC236}">
                <a16:creationId xmlns:a16="http://schemas.microsoft.com/office/drawing/2014/main" id="{92065D3F-2C5B-1341-B9FA-9A7BFE283821}"/>
              </a:ext>
            </a:extLst>
          </p:cNvPr>
          <p:cNvSpPr>
            <a:spLocks/>
          </p:cNvSpPr>
          <p:nvPr/>
        </p:nvSpPr>
        <p:spPr>
          <a:xfrm>
            <a:off x="6517759" y="2003221"/>
            <a:ext cx="646741" cy="8812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3" name="모서리가 둥근 직사각형 82">
            <a:extLst>
              <a:ext uri="{FF2B5EF4-FFF2-40B4-BE49-F238E27FC236}">
                <a16:creationId xmlns:a16="http://schemas.microsoft.com/office/drawing/2014/main" id="{22971D84-D20B-1245-80A4-C74C043C4C98}"/>
              </a:ext>
            </a:extLst>
          </p:cNvPr>
          <p:cNvSpPr>
            <a:spLocks/>
          </p:cNvSpPr>
          <p:nvPr/>
        </p:nvSpPr>
        <p:spPr>
          <a:xfrm>
            <a:off x="469556" y="2199759"/>
            <a:ext cx="600617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8C545109-BA0C-3A47-BD76-F446974F431B}"/>
              </a:ext>
            </a:extLst>
          </p:cNvPr>
          <p:cNvGrpSpPr>
            <a:grpSpLocks/>
          </p:cNvGrpSpPr>
          <p:nvPr/>
        </p:nvGrpSpPr>
        <p:grpSpPr>
          <a:xfrm>
            <a:off x="5453950" y="1997758"/>
            <a:ext cx="723600" cy="943200"/>
            <a:chOff x="7384801" y="3452361"/>
            <a:chExt cx="343263" cy="410816"/>
          </a:xfrm>
          <a:solidFill>
            <a:schemeClr val="bg1">
              <a:lumMod val="85000"/>
            </a:schemeClr>
          </a:solidFill>
        </p:grpSpPr>
        <p:sp>
          <p:nvSpPr>
            <p:cNvPr id="953" name="모서리가 둥근 직사각형 82">
              <a:extLst>
                <a:ext uri="{FF2B5EF4-FFF2-40B4-BE49-F238E27FC236}">
                  <a16:creationId xmlns:a16="http://schemas.microsoft.com/office/drawing/2014/main" id="{544378B6-74BA-2348-AB33-735010B9C815}"/>
                </a:ext>
              </a:extLst>
            </p:cNvPr>
            <p:cNvSpPr/>
            <p:nvPr/>
          </p:nvSpPr>
          <p:spPr>
            <a:xfrm>
              <a:off x="7416325" y="3452361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4" name="모서리가 둥근 직사각형 82">
              <a:extLst>
                <a:ext uri="{FF2B5EF4-FFF2-40B4-BE49-F238E27FC236}">
                  <a16:creationId xmlns:a16="http://schemas.microsoft.com/office/drawing/2014/main" id="{050765FB-4A8C-2B4F-9D88-04D4842408EE}"/>
                </a:ext>
              </a:extLst>
            </p:cNvPr>
            <p:cNvSpPr/>
            <p:nvPr/>
          </p:nvSpPr>
          <p:spPr>
            <a:xfrm>
              <a:off x="7384801" y="3481529"/>
              <a:ext cx="311739" cy="381648"/>
            </a:xfrm>
            <a:prstGeom prst="roundRect">
              <a:avLst>
                <a:gd name="adj" fmla="val 0"/>
              </a:avLst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Encoded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Vector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Buffer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49C790-B0E2-784A-B19C-72A35FDE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ANNA: </a:t>
            </a:r>
            <a:r>
              <a:rPr kumimoji="1" lang="en-US" altLang="ko-KR" dirty="0"/>
              <a:t>Specialized Architecture for ANNS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9C87C-363C-0A42-B3A8-679C9B0E6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689" name="모서리가 둥근 직사각형 82">
            <a:extLst>
              <a:ext uri="{FF2B5EF4-FFF2-40B4-BE49-F238E27FC236}">
                <a16:creationId xmlns:a16="http://schemas.microsoft.com/office/drawing/2014/main" id="{111A5329-C06D-BD49-9EBF-338EBE8C99FC}"/>
              </a:ext>
            </a:extLst>
          </p:cNvPr>
          <p:cNvSpPr>
            <a:spLocks/>
          </p:cNvSpPr>
          <p:nvPr/>
        </p:nvSpPr>
        <p:spPr>
          <a:xfrm>
            <a:off x="482507" y="163322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0F6C212-A259-B649-9F99-38A2DDF379D8}"/>
              </a:ext>
            </a:extLst>
          </p:cNvPr>
          <p:cNvSpPr txBox="1">
            <a:spLocks/>
          </p:cNvSpPr>
          <p:nvPr/>
        </p:nvSpPr>
        <p:spPr>
          <a:xfrm>
            <a:off x="547587" y="1111587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446EF3DA-CAC1-1448-9DAF-7B7A9D171106}"/>
              </a:ext>
            </a:extLst>
          </p:cNvPr>
          <p:cNvSpPr txBox="1">
            <a:spLocks/>
          </p:cNvSpPr>
          <p:nvPr/>
        </p:nvSpPr>
        <p:spPr>
          <a:xfrm>
            <a:off x="4821597" y="1359946"/>
            <a:ext cx="1388520" cy="4616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Encoded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</a:t>
            </a:r>
            <a:r>
              <a:rPr lang="ko-KR" altLang="en-US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(EFM)</a:t>
            </a:r>
          </a:p>
          <a:p>
            <a:pPr algn="r" latinLnBrk="1">
              <a:buClrTx/>
              <a:buFontTx/>
              <a:buNone/>
            </a:pPr>
            <a:endParaRPr lang="en-US" altLang="ko-KR" sz="1000" b="1" kern="1200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2" name="모서리가 둥근 직사각형 82">
            <a:extLst>
              <a:ext uri="{FF2B5EF4-FFF2-40B4-BE49-F238E27FC236}">
                <a16:creationId xmlns:a16="http://schemas.microsoft.com/office/drawing/2014/main" id="{D695A22C-6313-A84A-B604-E81EC57A6EBA}"/>
              </a:ext>
            </a:extLst>
          </p:cNvPr>
          <p:cNvSpPr>
            <a:spLocks/>
          </p:cNvSpPr>
          <p:nvPr/>
        </p:nvSpPr>
        <p:spPr>
          <a:xfrm>
            <a:off x="7248247" y="2057361"/>
            <a:ext cx="926675" cy="890962"/>
          </a:xfrm>
          <a:prstGeom prst="roundRect">
            <a:avLst>
              <a:gd name="adj" fmla="val 9751"/>
            </a:avLst>
          </a:prstGeom>
          <a:solidFill>
            <a:srgbClr val="F2F2F2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93" name="모서리가 둥근 직사각형 82">
            <a:extLst>
              <a:ext uri="{FF2B5EF4-FFF2-40B4-BE49-F238E27FC236}">
                <a16:creationId xmlns:a16="http://schemas.microsoft.com/office/drawing/2014/main" id="{18F4A581-B447-1444-94E6-C6AA3E8EAC12}"/>
              </a:ext>
            </a:extLst>
          </p:cNvPr>
          <p:cNvSpPr>
            <a:spLocks/>
          </p:cNvSpPr>
          <p:nvPr/>
        </p:nvSpPr>
        <p:spPr>
          <a:xfrm>
            <a:off x="4601767" y="1332633"/>
            <a:ext cx="1652651" cy="2014807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94" name="직선 화살표 연결선 169">
            <a:extLst>
              <a:ext uri="{FF2B5EF4-FFF2-40B4-BE49-F238E27FC236}">
                <a16:creationId xmlns:a16="http://schemas.microsoft.com/office/drawing/2014/main" id="{C578041D-53D3-284C-BCD4-66A6485E92EF}"/>
              </a:ext>
            </a:extLst>
          </p:cNvPr>
          <p:cNvCxnSpPr>
            <a:cxnSpLocks/>
            <a:stCxn id="954" idx="3"/>
            <a:endCxn id="1012" idx="1"/>
          </p:cNvCxnSpPr>
          <p:nvPr/>
        </p:nvCxnSpPr>
        <p:spPr>
          <a:xfrm flipV="1">
            <a:off x="6111097" y="2188991"/>
            <a:ext cx="348411" cy="313851"/>
          </a:xfrm>
          <a:prstGeom prst="bentConnector3">
            <a:avLst>
              <a:gd name="adj1" fmla="val 7041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5" name="직선 화살표 연결선 169">
            <a:extLst>
              <a:ext uri="{FF2B5EF4-FFF2-40B4-BE49-F238E27FC236}">
                <a16:creationId xmlns:a16="http://schemas.microsoft.com/office/drawing/2014/main" id="{8A6E67F9-A8B1-644C-8C28-12DE80983F18}"/>
              </a:ext>
            </a:extLst>
          </p:cNvPr>
          <p:cNvCxnSpPr>
            <a:cxnSpLocks/>
            <a:stCxn id="954" idx="3"/>
            <a:endCxn id="1011" idx="1"/>
          </p:cNvCxnSpPr>
          <p:nvPr/>
        </p:nvCxnSpPr>
        <p:spPr>
          <a:xfrm flipV="1">
            <a:off x="6111097" y="2398161"/>
            <a:ext cx="347509" cy="104681"/>
          </a:xfrm>
          <a:prstGeom prst="bentConnector3">
            <a:avLst>
              <a:gd name="adj1" fmla="val 7046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6" name="직선 화살표 연결선 169">
            <a:extLst>
              <a:ext uri="{FF2B5EF4-FFF2-40B4-BE49-F238E27FC236}">
                <a16:creationId xmlns:a16="http://schemas.microsoft.com/office/drawing/2014/main" id="{59115054-2EC4-1046-8D95-9ADB778800D2}"/>
              </a:ext>
            </a:extLst>
          </p:cNvPr>
          <p:cNvCxnSpPr>
            <a:cxnSpLocks/>
            <a:stCxn id="954" idx="3"/>
            <a:endCxn id="1009" idx="1"/>
          </p:cNvCxnSpPr>
          <p:nvPr/>
        </p:nvCxnSpPr>
        <p:spPr>
          <a:xfrm>
            <a:off x="6111097" y="2502842"/>
            <a:ext cx="349103" cy="318733"/>
          </a:xfrm>
          <a:prstGeom prst="bentConnector3">
            <a:avLst>
              <a:gd name="adj1" fmla="val 7037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B8C1BD0-8BA0-B847-BEBD-4EBC48E7FB70}"/>
              </a:ext>
            </a:extLst>
          </p:cNvPr>
          <p:cNvCxnSpPr>
            <a:cxnSpLocks/>
            <a:stCxn id="699" idx="0"/>
            <a:endCxn id="700" idx="2"/>
          </p:cNvCxnSpPr>
          <p:nvPr/>
        </p:nvCxnSpPr>
        <p:spPr>
          <a:xfrm flipH="1" flipV="1">
            <a:off x="4976081" y="2633684"/>
            <a:ext cx="1769" cy="283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698" name="직선 화살표 연결선 176">
            <a:extLst>
              <a:ext uri="{FF2B5EF4-FFF2-40B4-BE49-F238E27FC236}">
                <a16:creationId xmlns:a16="http://schemas.microsoft.com/office/drawing/2014/main" id="{228ED8D0-7BB7-984A-93C5-F62138636A3E}"/>
              </a:ext>
            </a:extLst>
          </p:cNvPr>
          <p:cNvCxnSpPr>
            <a:cxnSpLocks/>
            <a:stCxn id="700" idx="0"/>
            <a:endCxn id="951" idx="2"/>
          </p:cNvCxnSpPr>
          <p:nvPr/>
        </p:nvCxnSpPr>
        <p:spPr>
          <a:xfrm flipV="1">
            <a:off x="4976081" y="2000577"/>
            <a:ext cx="545" cy="32208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99" name="모서리가 둥근 직사각형 82">
            <a:extLst>
              <a:ext uri="{FF2B5EF4-FFF2-40B4-BE49-F238E27FC236}">
                <a16:creationId xmlns:a16="http://schemas.microsoft.com/office/drawing/2014/main" id="{0EF2A1E5-516A-9C48-8F8C-5E5A25D11D24}"/>
              </a:ext>
            </a:extLst>
          </p:cNvPr>
          <p:cNvSpPr>
            <a:spLocks/>
          </p:cNvSpPr>
          <p:nvPr/>
        </p:nvSpPr>
        <p:spPr>
          <a:xfrm>
            <a:off x="4672205" y="2917388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sp>
        <p:nvSpPr>
          <p:cNvPr id="700" name="모서리가 둥근 직사각형 82">
            <a:extLst>
              <a:ext uri="{FF2B5EF4-FFF2-40B4-BE49-F238E27FC236}">
                <a16:creationId xmlns:a16="http://schemas.microsoft.com/office/drawing/2014/main" id="{ED307AD4-45FC-874C-BB04-030E0E8D0188}"/>
              </a:ext>
            </a:extLst>
          </p:cNvPr>
          <p:cNvSpPr>
            <a:spLocks/>
          </p:cNvSpPr>
          <p:nvPr/>
        </p:nvSpPr>
        <p:spPr>
          <a:xfrm>
            <a:off x="4670436" y="2322660"/>
            <a:ext cx="611290" cy="311024"/>
          </a:xfrm>
          <a:prstGeom prst="roundRect">
            <a:avLst>
              <a:gd name="adj" fmla="val 185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b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Reader</a:t>
            </a:r>
          </a:p>
        </p:txBody>
      </p:sp>
      <p:cxnSp>
        <p:nvCxnSpPr>
          <p:cNvPr id="701" name="직선 화살표 연결선 700">
            <a:extLst>
              <a:ext uri="{FF2B5EF4-FFF2-40B4-BE49-F238E27FC236}">
                <a16:creationId xmlns:a16="http://schemas.microsoft.com/office/drawing/2014/main" id="{7EBCE53A-12A6-FE4E-B77B-61F5CB518589}"/>
              </a:ext>
            </a:extLst>
          </p:cNvPr>
          <p:cNvCxnSpPr>
            <a:cxnSpLocks/>
            <a:stCxn id="734" idx="6"/>
            <a:endCxn id="744" idx="2"/>
          </p:cNvCxnSpPr>
          <p:nvPr/>
        </p:nvCxnSpPr>
        <p:spPr>
          <a:xfrm flipV="1">
            <a:off x="7856700" y="2491286"/>
            <a:ext cx="97231" cy="3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02" name="직선 화살표 연결선 701">
            <a:extLst>
              <a:ext uri="{FF2B5EF4-FFF2-40B4-BE49-F238E27FC236}">
                <a16:creationId xmlns:a16="http://schemas.microsoft.com/office/drawing/2014/main" id="{FBA3DBBE-2EAD-5642-A960-EAB1AF42BD37}"/>
              </a:ext>
            </a:extLst>
          </p:cNvPr>
          <p:cNvCxnSpPr>
            <a:cxnSpLocks/>
            <a:stCxn id="704" idx="6"/>
            <a:endCxn id="724" idx="1"/>
          </p:cNvCxnSpPr>
          <p:nvPr/>
        </p:nvCxnSpPr>
        <p:spPr>
          <a:xfrm>
            <a:off x="7471218" y="2181833"/>
            <a:ext cx="45865" cy="4747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A3B127A2-6A2A-8E43-AADE-00545B24AB96}"/>
              </a:ext>
            </a:extLst>
          </p:cNvPr>
          <p:cNvGrpSpPr>
            <a:grpSpLocks noChangeAspect="1"/>
          </p:cNvGrpSpPr>
          <p:nvPr/>
        </p:nvGrpSpPr>
        <p:grpSpPr>
          <a:xfrm>
            <a:off x="7289463" y="2091833"/>
            <a:ext cx="181755" cy="180000"/>
            <a:chOff x="4434839" y="3784366"/>
            <a:chExt cx="146199" cy="144780"/>
          </a:xfrm>
          <a:solidFill>
            <a:schemeClr val="bg1">
              <a:lumMod val="85000"/>
            </a:schemeClr>
          </a:solidFill>
        </p:grpSpPr>
        <p:sp>
          <p:nvSpPr>
            <p:cNvPr id="704" name="타원 703">
              <a:extLst>
                <a:ext uri="{FF2B5EF4-FFF2-40B4-BE49-F238E27FC236}">
                  <a16:creationId xmlns:a16="http://schemas.microsoft.com/office/drawing/2014/main" id="{1C64A454-8E70-B049-91B8-D9C5A3AFB66C}"/>
                </a:ext>
              </a:extLst>
            </p:cNvPr>
            <p:cNvSpPr/>
            <p:nvPr/>
          </p:nvSpPr>
          <p:spPr>
            <a:xfrm>
              <a:off x="4434839" y="3784366"/>
              <a:ext cx="146199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05" name="그룹 704">
              <a:extLst>
                <a:ext uri="{FF2B5EF4-FFF2-40B4-BE49-F238E27FC236}">
                  <a16:creationId xmlns:a16="http://schemas.microsoft.com/office/drawing/2014/main" id="{EA83B5B3-4CC4-AB41-A7D9-EB0FAE4046A6}"/>
                </a:ext>
              </a:extLst>
            </p:cNvPr>
            <p:cNvGrpSpPr/>
            <p:nvPr/>
          </p:nvGrpSpPr>
          <p:grpSpPr>
            <a:xfrm>
              <a:off x="4458630" y="3808155"/>
              <a:ext cx="97200" cy="97200"/>
              <a:chOff x="4967265" y="4024395"/>
              <a:chExt cx="97200" cy="97200"/>
            </a:xfrm>
            <a:grpFill/>
          </p:grpSpPr>
          <p:cxnSp>
            <p:nvCxnSpPr>
              <p:cNvPr id="706" name="직선 연결선 431">
                <a:extLst>
                  <a:ext uri="{FF2B5EF4-FFF2-40B4-BE49-F238E27FC236}">
                    <a16:creationId xmlns:a16="http://schemas.microsoft.com/office/drawing/2014/main" id="{67A12CA5-B48D-8B4F-A974-3E30E396A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4072996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7" name="직선 연결선 432">
                <a:extLst>
                  <a:ext uri="{FF2B5EF4-FFF2-40B4-BE49-F238E27FC236}">
                    <a16:creationId xmlns:a16="http://schemas.microsoft.com/office/drawing/2014/main" id="{F9686BF7-4E4E-C04D-A39B-26FC2D57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4024395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6215D269-22F1-5847-999C-A6AF4ECCDA4E}"/>
              </a:ext>
            </a:extLst>
          </p:cNvPr>
          <p:cNvGrpSpPr>
            <a:grpSpLocks noChangeAspect="1"/>
          </p:cNvGrpSpPr>
          <p:nvPr/>
        </p:nvGrpSpPr>
        <p:grpSpPr>
          <a:xfrm>
            <a:off x="7293379" y="2303520"/>
            <a:ext cx="179999" cy="180000"/>
            <a:chOff x="4434842" y="3708725"/>
            <a:chExt cx="144779" cy="144779"/>
          </a:xfrm>
          <a:solidFill>
            <a:schemeClr val="bg1">
              <a:lumMod val="85000"/>
            </a:schemeClr>
          </a:solidFill>
        </p:grpSpPr>
        <p:sp>
          <p:nvSpPr>
            <p:cNvPr id="709" name="타원 708">
              <a:extLst>
                <a:ext uri="{FF2B5EF4-FFF2-40B4-BE49-F238E27FC236}">
                  <a16:creationId xmlns:a16="http://schemas.microsoft.com/office/drawing/2014/main" id="{1AC1B5A7-DEC9-0B4F-9D7B-604FE320F263}"/>
                </a:ext>
              </a:extLst>
            </p:cNvPr>
            <p:cNvSpPr/>
            <p:nvPr/>
          </p:nvSpPr>
          <p:spPr>
            <a:xfrm>
              <a:off x="4434842" y="3708725"/>
              <a:ext cx="144779" cy="144779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0" name="그룹 709">
              <a:extLst>
                <a:ext uri="{FF2B5EF4-FFF2-40B4-BE49-F238E27FC236}">
                  <a16:creationId xmlns:a16="http://schemas.microsoft.com/office/drawing/2014/main" id="{9E785C4D-5703-F14A-ACCD-C77922C4B1D7}"/>
                </a:ext>
              </a:extLst>
            </p:cNvPr>
            <p:cNvGrpSpPr/>
            <p:nvPr/>
          </p:nvGrpSpPr>
          <p:grpSpPr>
            <a:xfrm>
              <a:off x="4458630" y="3732512"/>
              <a:ext cx="97200" cy="97200"/>
              <a:chOff x="4967265" y="3948752"/>
              <a:chExt cx="97200" cy="97200"/>
            </a:xfrm>
            <a:grpFill/>
          </p:grpSpPr>
          <p:cxnSp>
            <p:nvCxnSpPr>
              <p:cNvPr id="711" name="직선 연결선 431">
                <a:extLst>
                  <a:ext uri="{FF2B5EF4-FFF2-40B4-BE49-F238E27FC236}">
                    <a16:creationId xmlns:a16="http://schemas.microsoft.com/office/drawing/2014/main" id="{3444CE31-6B77-024D-AE7E-09812C69D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7353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2" name="직선 연결선 432">
                <a:extLst>
                  <a:ext uri="{FF2B5EF4-FFF2-40B4-BE49-F238E27FC236}">
                    <a16:creationId xmlns:a16="http://schemas.microsoft.com/office/drawing/2014/main" id="{D8D785E6-9217-E441-8BD9-BA4CC9AF0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6" y="3948752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4175941A-F2BE-9D4C-BB47-1CE788341E4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06" y="2524497"/>
            <a:ext cx="179999" cy="180000"/>
            <a:chOff x="4434840" y="3627977"/>
            <a:chExt cx="144780" cy="144780"/>
          </a:xfrm>
          <a:solidFill>
            <a:schemeClr val="bg1">
              <a:lumMod val="85000"/>
            </a:schemeClr>
          </a:solidFill>
        </p:grpSpPr>
        <p:sp>
          <p:nvSpPr>
            <p:cNvPr id="714" name="타원 713">
              <a:extLst>
                <a:ext uri="{FF2B5EF4-FFF2-40B4-BE49-F238E27FC236}">
                  <a16:creationId xmlns:a16="http://schemas.microsoft.com/office/drawing/2014/main" id="{140E037B-555E-444E-9F26-9E083838D10F}"/>
                </a:ext>
              </a:extLst>
            </p:cNvPr>
            <p:cNvSpPr/>
            <p:nvPr/>
          </p:nvSpPr>
          <p:spPr>
            <a:xfrm>
              <a:off x="4434840" y="3627977"/>
              <a:ext cx="144780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7ABA09B8-9338-534C-866C-815114A1D75F}"/>
                </a:ext>
              </a:extLst>
            </p:cNvPr>
            <p:cNvGrpSpPr/>
            <p:nvPr/>
          </p:nvGrpSpPr>
          <p:grpSpPr>
            <a:xfrm>
              <a:off x="4458630" y="3656874"/>
              <a:ext cx="97200" cy="97200"/>
              <a:chOff x="4967265" y="3873114"/>
              <a:chExt cx="97200" cy="97200"/>
            </a:xfrm>
            <a:grpFill/>
          </p:grpSpPr>
          <p:cxnSp>
            <p:nvCxnSpPr>
              <p:cNvPr id="716" name="직선 연결선 431">
                <a:extLst>
                  <a:ext uri="{FF2B5EF4-FFF2-40B4-BE49-F238E27FC236}">
                    <a16:creationId xmlns:a16="http://schemas.microsoft.com/office/drawing/2014/main" id="{6DF2945F-ECFC-2C45-A7B2-48D84FCD6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21715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7" name="직선 연결선 432">
                <a:extLst>
                  <a:ext uri="{FF2B5EF4-FFF2-40B4-BE49-F238E27FC236}">
                    <a16:creationId xmlns:a16="http://schemas.microsoft.com/office/drawing/2014/main" id="{645D23DA-9DA8-D143-AB8C-8F8C59E1B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873114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18" name="그룹 717">
            <a:extLst>
              <a:ext uri="{FF2B5EF4-FFF2-40B4-BE49-F238E27FC236}">
                <a16:creationId xmlns:a16="http://schemas.microsoft.com/office/drawing/2014/main" id="{F114ACFB-B3AC-6649-80C1-EFC43B3AAAA9}"/>
              </a:ext>
            </a:extLst>
          </p:cNvPr>
          <p:cNvGrpSpPr>
            <a:grpSpLocks noChangeAspect="1"/>
          </p:cNvGrpSpPr>
          <p:nvPr/>
        </p:nvGrpSpPr>
        <p:grpSpPr>
          <a:xfrm>
            <a:off x="7295987" y="2732213"/>
            <a:ext cx="179999" cy="180000"/>
            <a:chOff x="4434840" y="3703320"/>
            <a:chExt cx="144780" cy="144780"/>
          </a:xfrm>
          <a:solidFill>
            <a:schemeClr val="bg1">
              <a:lumMod val="85000"/>
            </a:schemeClr>
          </a:solidFill>
        </p:grpSpPr>
        <p:sp>
          <p:nvSpPr>
            <p:cNvPr id="719" name="타원 718">
              <a:extLst>
                <a:ext uri="{FF2B5EF4-FFF2-40B4-BE49-F238E27FC236}">
                  <a16:creationId xmlns:a16="http://schemas.microsoft.com/office/drawing/2014/main" id="{7F1A11E3-438C-6B48-B873-99B707C7B7DD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053C43A4-B4F0-B741-9F78-21F097977EDD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1" name="직선 연결선 431">
                <a:extLst>
                  <a:ext uri="{FF2B5EF4-FFF2-40B4-BE49-F238E27FC236}">
                    <a16:creationId xmlns:a16="http://schemas.microsoft.com/office/drawing/2014/main" id="{7702DF53-EEA2-1945-968D-5AE540F6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2" name="직선 연결선 432">
                <a:extLst>
                  <a:ext uri="{FF2B5EF4-FFF2-40B4-BE49-F238E27FC236}">
                    <a16:creationId xmlns:a16="http://schemas.microsoft.com/office/drawing/2014/main" id="{17A197E3-691C-2840-BBDC-313F92B5F5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598D7EA4-3FB3-164D-8321-48D6BC66D56C}"/>
              </a:ext>
            </a:extLst>
          </p:cNvPr>
          <p:cNvGrpSpPr>
            <a:grpSpLocks noChangeAspect="1"/>
          </p:cNvGrpSpPr>
          <p:nvPr/>
        </p:nvGrpSpPr>
        <p:grpSpPr>
          <a:xfrm>
            <a:off x="7487680" y="2620795"/>
            <a:ext cx="179999" cy="180000"/>
            <a:chOff x="4434840" y="3703320"/>
            <a:chExt cx="144780" cy="144780"/>
          </a:xfrm>
          <a:solidFill>
            <a:schemeClr val="bg1">
              <a:lumMod val="85000"/>
            </a:schemeClr>
          </a:solidFill>
        </p:grpSpPr>
        <p:sp>
          <p:nvSpPr>
            <p:cNvPr id="729" name="타원 728">
              <a:extLst>
                <a:ext uri="{FF2B5EF4-FFF2-40B4-BE49-F238E27FC236}">
                  <a16:creationId xmlns:a16="http://schemas.microsoft.com/office/drawing/2014/main" id="{DCEFD920-7A84-9B46-9F83-2CE99F2FF1F9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0" name="그룹 729">
              <a:extLst>
                <a:ext uri="{FF2B5EF4-FFF2-40B4-BE49-F238E27FC236}">
                  <a16:creationId xmlns:a16="http://schemas.microsoft.com/office/drawing/2014/main" id="{48CB7083-80E7-2341-8B30-35055F99C2AB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1" name="직선 연결선 431">
                <a:extLst>
                  <a:ext uri="{FF2B5EF4-FFF2-40B4-BE49-F238E27FC236}">
                    <a16:creationId xmlns:a16="http://schemas.microsoft.com/office/drawing/2014/main" id="{1E452B97-FA17-3F41-9A62-A858582EC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2" name="직선 연결선 432">
                <a:extLst>
                  <a:ext uri="{FF2B5EF4-FFF2-40B4-BE49-F238E27FC236}">
                    <a16:creationId xmlns:a16="http://schemas.microsoft.com/office/drawing/2014/main" id="{EB8AA877-EBBD-294A-8F36-ABFDE265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6E112D27-6908-3149-BA5C-9FC4B390EB4A}"/>
              </a:ext>
            </a:extLst>
          </p:cNvPr>
          <p:cNvGrpSpPr>
            <a:grpSpLocks noChangeAspect="1"/>
          </p:cNvGrpSpPr>
          <p:nvPr/>
        </p:nvGrpSpPr>
        <p:grpSpPr>
          <a:xfrm>
            <a:off x="7676701" y="2401642"/>
            <a:ext cx="179999" cy="180000"/>
            <a:chOff x="4434840" y="3703320"/>
            <a:chExt cx="144780" cy="144780"/>
          </a:xfrm>
          <a:solidFill>
            <a:schemeClr val="bg1">
              <a:lumMod val="85000"/>
            </a:schemeClr>
          </a:solidFill>
        </p:grpSpPr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F3F574E0-6F16-314A-B799-CE5A34473503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BDA3CA72-F794-0D4D-8D88-9B0516D49BAE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36" name="직선 연결선 431">
                <a:extLst>
                  <a:ext uri="{FF2B5EF4-FFF2-40B4-BE49-F238E27FC236}">
                    <a16:creationId xmlns:a16="http://schemas.microsoft.com/office/drawing/2014/main" id="{359CFD28-0481-1344-B79A-E2C3C9A9C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37" name="직선 연결선 432">
                <a:extLst>
                  <a:ext uri="{FF2B5EF4-FFF2-40B4-BE49-F238E27FC236}">
                    <a16:creationId xmlns:a16="http://schemas.microsoft.com/office/drawing/2014/main" id="{D9F02F92-0E27-2849-A096-66B00E10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A8ECA46B-14D6-544B-9148-2F7FE54409BF}"/>
              </a:ext>
            </a:extLst>
          </p:cNvPr>
          <p:cNvCxnSpPr>
            <a:cxnSpLocks/>
            <a:stCxn id="709" idx="6"/>
            <a:endCxn id="724" idx="3"/>
          </p:cNvCxnSpPr>
          <p:nvPr/>
        </p:nvCxnSpPr>
        <p:spPr>
          <a:xfrm flipV="1">
            <a:off x="7473378" y="2356589"/>
            <a:ext cx="43705" cy="369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39" name="직선 화살표 연결선 738">
            <a:extLst>
              <a:ext uri="{FF2B5EF4-FFF2-40B4-BE49-F238E27FC236}">
                <a16:creationId xmlns:a16="http://schemas.microsoft.com/office/drawing/2014/main" id="{6515F18D-465E-E94F-B623-6963A0F510A3}"/>
              </a:ext>
            </a:extLst>
          </p:cNvPr>
          <p:cNvCxnSpPr>
            <a:cxnSpLocks/>
            <a:stCxn id="714" idx="6"/>
            <a:endCxn id="729" idx="1"/>
          </p:cNvCxnSpPr>
          <p:nvPr/>
        </p:nvCxnSpPr>
        <p:spPr>
          <a:xfrm>
            <a:off x="7475905" y="2614497"/>
            <a:ext cx="38135" cy="3265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606AC74-D61F-5540-B6DD-6066600E6928}"/>
              </a:ext>
            </a:extLst>
          </p:cNvPr>
          <p:cNvCxnSpPr>
            <a:cxnSpLocks/>
            <a:stCxn id="719" idx="6"/>
            <a:endCxn id="729" idx="3"/>
          </p:cNvCxnSpPr>
          <p:nvPr/>
        </p:nvCxnSpPr>
        <p:spPr>
          <a:xfrm flipV="1">
            <a:off x="7475986" y="2774435"/>
            <a:ext cx="38054" cy="477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1" name="직선 화살표 연결선 740">
            <a:extLst>
              <a:ext uri="{FF2B5EF4-FFF2-40B4-BE49-F238E27FC236}">
                <a16:creationId xmlns:a16="http://schemas.microsoft.com/office/drawing/2014/main" id="{9560297D-4D57-9A4E-A603-1BEF57F8B8D9}"/>
              </a:ext>
            </a:extLst>
          </p:cNvPr>
          <p:cNvCxnSpPr>
            <a:cxnSpLocks/>
            <a:stCxn id="724" idx="5"/>
            <a:endCxn id="734" idx="1"/>
          </p:cNvCxnSpPr>
          <p:nvPr/>
        </p:nvCxnSpPr>
        <p:spPr>
          <a:xfrm>
            <a:off x="7644362" y="2356589"/>
            <a:ext cx="58699" cy="7141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8D89717-187B-6C4C-98DD-DA83C458B5C9}"/>
              </a:ext>
            </a:extLst>
          </p:cNvPr>
          <p:cNvCxnSpPr>
            <a:cxnSpLocks/>
            <a:stCxn id="729" idx="7"/>
            <a:endCxn id="734" idx="3"/>
          </p:cNvCxnSpPr>
          <p:nvPr/>
        </p:nvCxnSpPr>
        <p:spPr>
          <a:xfrm flipV="1">
            <a:off x="7641319" y="2555282"/>
            <a:ext cx="61742" cy="9187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E6E0F626-8644-0143-ABBB-041FA2A96D7B}"/>
              </a:ext>
            </a:extLst>
          </p:cNvPr>
          <p:cNvGrpSpPr>
            <a:grpSpLocks noChangeAspect="1"/>
          </p:cNvGrpSpPr>
          <p:nvPr/>
        </p:nvGrpSpPr>
        <p:grpSpPr>
          <a:xfrm>
            <a:off x="7953931" y="2401286"/>
            <a:ext cx="180000" cy="180000"/>
            <a:chOff x="4434838" y="3703320"/>
            <a:chExt cx="144781" cy="144780"/>
          </a:xfrm>
          <a:solidFill>
            <a:schemeClr val="bg1">
              <a:lumMod val="85000"/>
            </a:schemeClr>
          </a:solidFill>
        </p:grpSpPr>
        <p:sp>
          <p:nvSpPr>
            <p:cNvPr id="744" name="타원 743">
              <a:extLst>
                <a:ext uri="{FF2B5EF4-FFF2-40B4-BE49-F238E27FC236}">
                  <a16:creationId xmlns:a16="http://schemas.microsoft.com/office/drawing/2014/main" id="{F2A6F474-605F-8541-AF11-76490F0C3DD1}"/>
                </a:ext>
              </a:extLst>
            </p:cNvPr>
            <p:cNvSpPr/>
            <p:nvPr/>
          </p:nvSpPr>
          <p:spPr>
            <a:xfrm>
              <a:off x="4434838" y="3703320"/>
              <a:ext cx="144781" cy="144780"/>
            </a:xfrm>
            <a:prstGeom prst="ellipse">
              <a:avLst/>
            </a:prstGeom>
            <a:grp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45" name="그룹 744">
              <a:extLst>
                <a:ext uri="{FF2B5EF4-FFF2-40B4-BE49-F238E27FC236}">
                  <a16:creationId xmlns:a16="http://schemas.microsoft.com/office/drawing/2014/main" id="{6836108D-8DD0-B041-8241-44289054E14F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46" name="직선 연결선 431">
                <a:extLst>
                  <a:ext uri="{FF2B5EF4-FFF2-40B4-BE49-F238E27FC236}">
                    <a16:creationId xmlns:a16="http://schemas.microsoft.com/office/drawing/2014/main" id="{8DE80092-DAE7-C140-928C-435F8D20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47" name="직선 연결선 432">
                <a:extLst>
                  <a:ext uri="{FF2B5EF4-FFF2-40B4-BE49-F238E27FC236}">
                    <a16:creationId xmlns:a16="http://schemas.microsoft.com/office/drawing/2014/main" id="{950901AB-B2DE-664C-AA26-668A9222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748" name="직선 화살표 연결선 262">
            <a:extLst>
              <a:ext uri="{FF2B5EF4-FFF2-40B4-BE49-F238E27FC236}">
                <a16:creationId xmlns:a16="http://schemas.microsoft.com/office/drawing/2014/main" id="{D0E9DA92-912D-C948-9979-731B116F20AE}"/>
              </a:ext>
            </a:extLst>
          </p:cNvPr>
          <p:cNvCxnSpPr>
            <a:cxnSpLocks/>
            <a:stCxn id="755" idx="0"/>
            <a:endCxn id="744" idx="4"/>
          </p:cNvCxnSpPr>
          <p:nvPr/>
        </p:nvCxnSpPr>
        <p:spPr>
          <a:xfrm flipH="1" flipV="1">
            <a:off x="8043931" y="2581286"/>
            <a:ext cx="1541" cy="10466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49" name="그룹 748">
            <a:extLst>
              <a:ext uri="{FF2B5EF4-FFF2-40B4-BE49-F238E27FC236}">
                <a16:creationId xmlns:a16="http://schemas.microsoft.com/office/drawing/2014/main" id="{1697F780-BD5B-ED49-AD0D-3B9D328DF8C1}"/>
              </a:ext>
            </a:extLst>
          </p:cNvPr>
          <p:cNvGrpSpPr>
            <a:grpSpLocks/>
          </p:cNvGrpSpPr>
          <p:nvPr/>
        </p:nvGrpSpPr>
        <p:grpSpPr>
          <a:xfrm>
            <a:off x="7558233" y="2685948"/>
            <a:ext cx="603073" cy="261656"/>
            <a:chOff x="8300348" y="3698836"/>
            <a:chExt cx="314115" cy="136285"/>
          </a:xfrm>
          <a:solidFill>
            <a:schemeClr val="bg1">
              <a:lumMod val="85000"/>
            </a:schemeClr>
          </a:solidFill>
        </p:grpSpPr>
        <p:cxnSp>
          <p:nvCxnSpPr>
            <p:cNvPr id="750" name="직선 화살표 연결선 258">
              <a:extLst>
                <a:ext uri="{FF2B5EF4-FFF2-40B4-BE49-F238E27FC236}">
                  <a16:creationId xmlns:a16="http://schemas.microsoft.com/office/drawing/2014/main" id="{6AD3A631-EC8B-4B4B-BD66-1A4127870161}"/>
                </a:ext>
              </a:extLst>
            </p:cNvPr>
            <p:cNvCxnSpPr>
              <a:cxnSpLocks/>
              <a:stCxn id="751" idx="0"/>
              <a:endCxn id="755" idx="3"/>
            </p:cNvCxnSpPr>
            <p:nvPr/>
          </p:nvCxnSpPr>
          <p:spPr>
            <a:xfrm rot="5400000" flipH="1" flipV="1">
              <a:off x="8422164" y="3684033"/>
              <a:ext cx="48866" cy="121541"/>
            </a:xfrm>
            <a:prstGeom prst="bentConnector2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0751721A-2317-384A-B293-957E0E05C24B}"/>
                </a:ext>
              </a:extLst>
            </p:cNvPr>
            <p:cNvSpPr txBox="1">
              <a:spLocks/>
            </p:cNvSpPr>
            <p:nvPr/>
          </p:nvSpPr>
          <p:spPr>
            <a:xfrm>
              <a:off x="8300348" y="3769236"/>
              <a:ext cx="170956" cy="6412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metric</a:t>
              </a:r>
              <a:endPara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752" name="직선 화살표 연결선 751">
              <a:extLst>
                <a:ext uri="{FF2B5EF4-FFF2-40B4-BE49-F238E27FC236}">
                  <a16:creationId xmlns:a16="http://schemas.microsoft.com/office/drawing/2014/main" id="{76514DBD-2837-6841-A7C8-175D48B96B47}"/>
                </a:ext>
              </a:extLst>
            </p:cNvPr>
            <p:cNvCxnSpPr>
              <a:cxnSpLocks/>
              <a:stCxn id="758" idx="1"/>
              <a:endCxn id="753" idx="0"/>
            </p:cNvCxnSpPr>
            <p:nvPr/>
          </p:nvCxnSpPr>
          <p:spPr>
            <a:xfrm flipH="1">
              <a:off x="8529737" y="3741259"/>
              <a:ext cx="693" cy="40679"/>
            </a:xfrm>
            <a:prstGeom prst="straightConnector1">
              <a:avLst/>
            </a:pr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tailEnd type="none" w="med" len="med"/>
            </a:ln>
            <a:effectLst/>
          </p:spPr>
        </p:cxn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D6C2D2AC-8C7C-B843-8EF1-DA4AF9F20BC2}"/>
                </a:ext>
              </a:extLst>
            </p:cNvPr>
            <p:cNvSpPr txBox="1">
              <a:spLocks/>
            </p:cNvSpPr>
            <p:nvPr/>
          </p:nvSpPr>
          <p:spPr>
            <a:xfrm>
              <a:off x="8490132" y="3781938"/>
              <a:ext cx="79210" cy="5318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rPr>
                <a:t>0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754" name="그룹 753">
              <a:extLst>
                <a:ext uri="{FF2B5EF4-FFF2-40B4-BE49-F238E27FC236}">
                  <a16:creationId xmlns:a16="http://schemas.microsoft.com/office/drawing/2014/main" id="{6B8C3160-1B46-EE43-8504-9AE00C611841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8532620" y="3660060"/>
              <a:ext cx="43067" cy="120619"/>
              <a:chOff x="1976204" y="1043815"/>
              <a:chExt cx="126000" cy="324000"/>
            </a:xfrm>
            <a:grpFill/>
          </p:grpSpPr>
          <p:sp>
            <p:nvSpPr>
              <p:cNvPr id="755" name="사다리꼴[T] 107">
                <a:extLst>
                  <a:ext uri="{FF2B5EF4-FFF2-40B4-BE49-F238E27FC236}">
                    <a16:creationId xmlns:a16="http://schemas.microsoft.com/office/drawing/2014/main" id="{3E6B2280-4376-034F-AFE6-DAB034BD2BD7}"/>
                  </a:ext>
                </a:extLst>
              </p:cNvPr>
              <p:cNvSpPr/>
              <p:nvPr/>
            </p:nvSpPr>
            <p:spPr>
              <a:xfrm rot="5400000" flipH="1">
                <a:off x="1877204" y="1142815"/>
                <a:ext cx="324000" cy="126000"/>
              </a:xfrm>
              <a:prstGeom prst="trapezoid">
                <a:avLst>
                  <a:gd name="adj" fmla="val 62798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모서리가 둥근 직사각형 82">
                <a:extLst>
                  <a:ext uri="{FF2B5EF4-FFF2-40B4-BE49-F238E27FC236}">
                    <a16:creationId xmlns:a16="http://schemas.microsoft.com/office/drawing/2014/main" id="{614E4091-2F12-3147-84AA-C874B9B4CCCA}"/>
                  </a:ext>
                </a:extLst>
              </p:cNvPr>
              <p:cNvSpPr/>
              <p:nvPr/>
            </p:nvSpPr>
            <p:spPr>
              <a:xfrm>
                <a:off x="2053287" y="1156064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7" name="모서리가 둥근 직사각형 82">
                <a:extLst>
                  <a:ext uri="{FF2B5EF4-FFF2-40B4-BE49-F238E27FC236}">
                    <a16:creationId xmlns:a16="http://schemas.microsoft.com/office/drawing/2014/main" id="{AAC1C0CB-46E2-4E49-BDF2-B7FD833C112E}"/>
                  </a:ext>
                </a:extLst>
              </p:cNvPr>
              <p:cNvSpPr/>
              <p:nvPr/>
            </p:nvSpPr>
            <p:spPr>
              <a:xfrm>
                <a:off x="2052233" y="1218139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8" name="모서리가 둥근 직사각형 82">
                <a:extLst>
                  <a:ext uri="{FF2B5EF4-FFF2-40B4-BE49-F238E27FC236}">
                    <a16:creationId xmlns:a16="http://schemas.microsoft.com/office/drawing/2014/main" id="{83FE3E67-327C-8948-A538-13895AA4BAC9}"/>
                  </a:ext>
                </a:extLst>
              </p:cNvPr>
              <p:cNvSpPr/>
              <p:nvPr/>
            </p:nvSpPr>
            <p:spPr>
              <a:xfrm>
                <a:off x="1978088" y="1119230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9" name="모서리가 둥근 직사각형 82">
                <a:extLst>
                  <a:ext uri="{FF2B5EF4-FFF2-40B4-BE49-F238E27FC236}">
                    <a16:creationId xmlns:a16="http://schemas.microsoft.com/office/drawing/2014/main" id="{36A71DFF-6AFA-A849-A44F-C146BE8FB7B7}"/>
                  </a:ext>
                </a:extLst>
              </p:cNvPr>
              <p:cNvSpPr/>
              <p:nvPr/>
            </p:nvSpPr>
            <p:spPr>
              <a:xfrm>
                <a:off x="1977174" y="1243188"/>
                <a:ext cx="46694" cy="45719"/>
              </a:xfrm>
              <a:prstGeom prst="roundRect">
                <a:avLst>
                  <a:gd name="adj" fmla="val 0"/>
                </a:avLst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62" name="직선 화살표 연결선 387">
            <a:extLst>
              <a:ext uri="{FF2B5EF4-FFF2-40B4-BE49-F238E27FC236}">
                <a16:creationId xmlns:a16="http://schemas.microsoft.com/office/drawing/2014/main" id="{76EAAD8A-5AE6-7840-ACE7-9C191E13E864}"/>
              </a:ext>
            </a:extLst>
          </p:cNvPr>
          <p:cNvCxnSpPr>
            <a:cxnSpLocks/>
            <a:stCxn id="744" idx="6"/>
            <a:endCxn id="956" idx="1"/>
          </p:cNvCxnSpPr>
          <p:nvPr/>
        </p:nvCxnSpPr>
        <p:spPr>
          <a:xfrm>
            <a:off x="8133931" y="2491286"/>
            <a:ext cx="133806" cy="57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64" name="모서리가 둥근 직사각형 82">
            <a:extLst>
              <a:ext uri="{FF2B5EF4-FFF2-40B4-BE49-F238E27FC236}">
                <a16:creationId xmlns:a16="http://schemas.microsoft.com/office/drawing/2014/main" id="{7F4C045C-0F57-284D-BD1B-9470A0221992}"/>
              </a:ext>
            </a:extLst>
          </p:cNvPr>
          <p:cNvSpPr>
            <a:spLocks/>
          </p:cNvSpPr>
          <p:nvPr/>
        </p:nvSpPr>
        <p:spPr>
          <a:xfrm>
            <a:off x="260895" y="1333609"/>
            <a:ext cx="4256771" cy="2014806"/>
          </a:xfrm>
          <a:prstGeom prst="roundRect">
            <a:avLst>
              <a:gd name="adj" fmla="val 4519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65" name="모서리가 둥근 직사각형 82">
            <a:extLst>
              <a:ext uri="{FF2B5EF4-FFF2-40B4-BE49-F238E27FC236}">
                <a16:creationId xmlns:a16="http://schemas.microsoft.com/office/drawing/2014/main" id="{FC2B6BAA-EAF5-C24C-9D1F-06D6FF0A0F45}"/>
              </a:ext>
            </a:extLst>
          </p:cNvPr>
          <p:cNvSpPr>
            <a:spLocks/>
          </p:cNvSpPr>
          <p:nvPr/>
        </p:nvSpPr>
        <p:spPr>
          <a:xfrm>
            <a:off x="393547" y="2769795"/>
            <a:ext cx="683769" cy="2368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Codebook</a:t>
            </a:r>
          </a:p>
        </p:txBody>
      </p:sp>
      <p:cxnSp>
        <p:nvCxnSpPr>
          <p:cNvPr id="766" name="직선 화살표 연결선 368">
            <a:extLst>
              <a:ext uri="{FF2B5EF4-FFF2-40B4-BE49-F238E27FC236}">
                <a16:creationId xmlns:a16="http://schemas.microsoft.com/office/drawing/2014/main" id="{A6331FE0-0898-B045-8897-477BF475B602}"/>
              </a:ext>
            </a:extLst>
          </p:cNvPr>
          <p:cNvCxnSpPr>
            <a:cxnSpLocks/>
            <a:stCxn id="773" idx="3"/>
            <a:endCxn id="770" idx="1"/>
          </p:cNvCxnSpPr>
          <p:nvPr/>
        </p:nvCxnSpPr>
        <p:spPr>
          <a:xfrm>
            <a:off x="1070173" y="2355271"/>
            <a:ext cx="73466" cy="15696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767" name="직선 화살표 연결선 368">
            <a:extLst>
              <a:ext uri="{FF2B5EF4-FFF2-40B4-BE49-F238E27FC236}">
                <a16:creationId xmlns:a16="http://schemas.microsoft.com/office/drawing/2014/main" id="{FE434B4E-0243-A24D-8A3D-B9166D783068}"/>
              </a:ext>
            </a:extLst>
          </p:cNvPr>
          <p:cNvCxnSpPr>
            <a:cxnSpLocks/>
            <a:stCxn id="765" idx="3"/>
            <a:endCxn id="771" idx="1"/>
          </p:cNvCxnSpPr>
          <p:nvPr/>
        </p:nvCxnSpPr>
        <p:spPr>
          <a:xfrm flipV="1">
            <a:off x="1077316" y="2572824"/>
            <a:ext cx="65570" cy="3153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1FA7E71E-9154-D64E-BC13-9CA1858980E0}"/>
              </a:ext>
            </a:extLst>
          </p:cNvPr>
          <p:cNvGrpSpPr>
            <a:grpSpLocks/>
          </p:cNvGrpSpPr>
          <p:nvPr/>
        </p:nvGrpSpPr>
        <p:grpSpPr>
          <a:xfrm rot="10800000">
            <a:off x="1140521" y="2439178"/>
            <a:ext cx="82894" cy="207350"/>
            <a:chOff x="8069503" y="1171446"/>
            <a:chExt cx="70106" cy="175364"/>
          </a:xfrm>
        </p:grpSpPr>
        <p:sp>
          <p:nvSpPr>
            <p:cNvPr id="769" name="사다리꼴[T] 107">
              <a:extLst>
                <a:ext uri="{FF2B5EF4-FFF2-40B4-BE49-F238E27FC236}">
                  <a16:creationId xmlns:a16="http://schemas.microsoft.com/office/drawing/2014/main" id="{0F2D19D0-8138-7F48-9F72-2C2A218EC2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8016874" y="1224075"/>
              <a:ext cx="175364" cy="70106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70" name="모서리가 둥근 직사각형 82">
              <a:extLst>
                <a:ext uri="{FF2B5EF4-FFF2-40B4-BE49-F238E27FC236}">
                  <a16:creationId xmlns:a16="http://schemas.microsoft.com/office/drawing/2014/main" id="{37943535-0231-064C-97F6-CC1BB908AA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4424" y="1267845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71" name="모서리가 둥근 직사각형 82">
              <a:extLst>
                <a:ext uri="{FF2B5EF4-FFF2-40B4-BE49-F238E27FC236}">
                  <a16:creationId xmlns:a16="http://schemas.microsoft.com/office/drawing/2014/main" id="{BD179257-1E01-5A48-987C-B16FD4A448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105061" y="1216602"/>
              <a:ext cx="32548" cy="34356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772" name="모서리가 둥근 직사각형 82">
            <a:extLst>
              <a:ext uri="{FF2B5EF4-FFF2-40B4-BE49-F238E27FC236}">
                <a16:creationId xmlns:a16="http://schemas.microsoft.com/office/drawing/2014/main" id="{2951CC07-86D5-C241-8190-CBEEAF2D41B2}"/>
              </a:ext>
            </a:extLst>
          </p:cNvPr>
          <p:cNvSpPr>
            <a:spLocks/>
          </p:cNvSpPr>
          <p:nvPr/>
        </p:nvSpPr>
        <p:spPr>
          <a:xfrm>
            <a:off x="453719" y="1659384"/>
            <a:ext cx="430018" cy="21837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</a:t>
            </a:r>
          </a:p>
        </p:txBody>
      </p:sp>
      <p:cxnSp>
        <p:nvCxnSpPr>
          <p:cNvPr id="774" name="직선 화살표 연결선 387">
            <a:extLst>
              <a:ext uri="{FF2B5EF4-FFF2-40B4-BE49-F238E27FC236}">
                <a16:creationId xmlns:a16="http://schemas.microsoft.com/office/drawing/2014/main" id="{ECAE41FA-10D5-2A4E-965A-7AC5005C1D88}"/>
              </a:ext>
            </a:extLst>
          </p:cNvPr>
          <p:cNvCxnSpPr>
            <a:cxnSpLocks/>
            <a:stCxn id="792" idx="3"/>
            <a:endCxn id="974" idx="1"/>
          </p:cNvCxnSpPr>
          <p:nvPr/>
        </p:nvCxnSpPr>
        <p:spPr>
          <a:xfrm>
            <a:off x="3454072" y="1872052"/>
            <a:ext cx="73946" cy="2193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75" name="직선 화살표 연결선 774">
            <a:extLst>
              <a:ext uri="{FF2B5EF4-FFF2-40B4-BE49-F238E27FC236}">
                <a16:creationId xmlns:a16="http://schemas.microsoft.com/office/drawing/2014/main" id="{C048A320-6906-3A48-A82B-A1BEA2EC1AC2}"/>
              </a:ext>
            </a:extLst>
          </p:cNvPr>
          <p:cNvCxnSpPr>
            <a:cxnSpLocks/>
            <a:stCxn id="772" idx="1"/>
            <a:endCxn id="1309" idx="1"/>
          </p:cNvCxnSpPr>
          <p:nvPr/>
        </p:nvCxnSpPr>
        <p:spPr>
          <a:xfrm rot="10800000" flipV="1">
            <a:off x="270703" y="1768573"/>
            <a:ext cx="183016" cy="1703704"/>
          </a:xfrm>
          <a:prstGeom prst="bentConnector3">
            <a:avLst>
              <a:gd name="adj1" fmla="val 153018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6" name="직선 화살표 연결선 774">
            <a:extLst>
              <a:ext uri="{FF2B5EF4-FFF2-40B4-BE49-F238E27FC236}">
                <a16:creationId xmlns:a16="http://schemas.microsoft.com/office/drawing/2014/main" id="{240FA4A2-7C98-C54E-8CE0-783165A11550}"/>
              </a:ext>
            </a:extLst>
          </p:cNvPr>
          <p:cNvCxnSpPr>
            <a:cxnSpLocks/>
            <a:stCxn id="773" idx="1"/>
            <a:endCxn id="1309" idx="0"/>
          </p:cNvCxnSpPr>
          <p:nvPr/>
        </p:nvCxnSpPr>
        <p:spPr>
          <a:xfrm rot="10800000" flipV="1">
            <a:off x="335412" y="2355270"/>
            <a:ext cx="134144" cy="1055131"/>
          </a:xfrm>
          <a:prstGeom prst="bentConnector2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77" name="모서리가 둥근 직사각형 82">
            <a:extLst>
              <a:ext uri="{FF2B5EF4-FFF2-40B4-BE49-F238E27FC236}">
                <a16:creationId xmlns:a16="http://schemas.microsoft.com/office/drawing/2014/main" id="{E64CE0CF-8B5A-484C-A9D1-A86796AA8862}"/>
              </a:ext>
            </a:extLst>
          </p:cNvPr>
          <p:cNvSpPr>
            <a:spLocks/>
          </p:cNvSpPr>
          <p:nvPr/>
        </p:nvSpPr>
        <p:spPr>
          <a:xfrm>
            <a:off x="1074332" y="1130519"/>
            <a:ext cx="262698" cy="111056"/>
          </a:xfrm>
          <a:prstGeom prst="roundRect">
            <a:avLst>
              <a:gd name="adj" fmla="val 0"/>
            </a:avLst>
          </a:prstGeom>
          <a:solidFill>
            <a:srgbClr val="44546A">
              <a:lumMod val="60000"/>
              <a:lumOff val="40000"/>
            </a:srgbClr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78" name="TextBox 777">
            <a:extLst>
              <a:ext uri="{FF2B5EF4-FFF2-40B4-BE49-F238E27FC236}">
                <a16:creationId xmlns:a16="http://schemas.microsoft.com/office/drawing/2014/main" id="{06727BDC-970D-A348-A670-04F4680D3009}"/>
              </a:ext>
            </a:extLst>
          </p:cNvPr>
          <p:cNvSpPr txBox="1">
            <a:spLocks/>
          </p:cNvSpPr>
          <p:nvPr/>
        </p:nvSpPr>
        <p:spPr>
          <a:xfrm>
            <a:off x="1362184" y="1109982"/>
            <a:ext cx="730375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SRAM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cxnSp>
        <p:nvCxnSpPr>
          <p:cNvPr id="779" name="직선 화살표 연결선 161">
            <a:extLst>
              <a:ext uri="{FF2B5EF4-FFF2-40B4-BE49-F238E27FC236}">
                <a16:creationId xmlns:a16="http://schemas.microsoft.com/office/drawing/2014/main" id="{04D706F8-B316-F045-9C3B-2BEAD8D736CF}"/>
              </a:ext>
            </a:extLst>
          </p:cNvPr>
          <p:cNvCxnSpPr>
            <a:cxnSpLocks/>
          </p:cNvCxnSpPr>
          <p:nvPr/>
        </p:nvCxnSpPr>
        <p:spPr>
          <a:xfrm>
            <a:off x="1774885" y="1186354"/>
            <a:ext cx="299195" cy="4354"/>
          </a:xfrm>
          <a:prstGeom prst="straightConnector1">
            <a:avLst/>
          </a:prstGeom>
          <a:noFill/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2D83D55C-9D8E-CC42-8BD8-D0BCCE51C2C3}"/>
              </a:ext>
            </a:extLst>
          </p:cNvPr>
          <p:cNvSpPr txBox="1">
            <a:spLocks/>
          </p:cNvSpPr>
          <p:nvPr/>
        </p:nvSpPr>
        <p:spPr>
          <a:xfrm>
            <a:off x="2117713" y="1111587"/>
            <a:ext cx="1586229" cy="153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000" i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To/From MAI</a:t>
            </a:r>
            <a:endParaRPr lang="ko-KR" altLang="en-US" sz="1000" i="1" kern="1200" dirty="0">
              <a:solidFill>
                <a:prstClr val="black"/>
              </a:solidFill>
              <a:latin typeface="Lato" panose="020F0502020204030203" pitchFamily="34" charset="0"/>
              <a:ea typeface="맑은 고딕" panose="020B0503020000020004" pitchFamily="34" charset="-127"/>
              <a:cs typeface="Lato" panose="020F0502020204030203" pitchFamily="34" charset="0"/>
            </a:endParaRPr>
          </a:p>
        </p:txBody>
      </p:sp>
      <p:sp>
        <p:nvSpPr>
          <p:cNvPr id="781" name="모서리가 둥근 직사각형 82">
            <a:extLst>
              <a:ext uri="{FF2B5EF4-FFF2-40B4-BE49-F238E27FC236}">
                <a16:creationId xmlns:a16="http://schemas.microsoft.com/office/drawing/2014/main" id="{0EABEBA9-C4A5-0545-9805-9388310E0EEE}"/>
              </a:ext>
            </a:extLst>
          </p:cNvPr>
          <p:cNvSpPr>
            <a:spLocks/>
          </p:cNvSpPr>
          <p:nvPr/>
        </p:nvSpPr>
        <p:spPr>
          <a:xfrm>
            <a:off x="4016657" y="1821740"/>
            <a:ext cx="287558" cy="17139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</a:t>
            </a:r>
          </a:p>
        </p:txBody>
      </p:sp>
      <p:cxnSp>
        <p:nvCxnSpPr>
          <p:cNvPr id="782" name="직선 화살표 연결선 387">
            <a:extLst>
              <a:ext uri="{FF2B5EF4-FFF2-40B4-BE49-F238E27FC236}">
                <a16:creationId xmlns:a16="http://schemas.microsoft.com/office/drawing/2014/main" id="{5C96FE9B-5D6E-E14F-99AF-8629ED167CAF}"/>
              </a:ext>
            </a:extLst>
          </p:cNvPr>
          <p:cNvCxnSpPr>
            <a:cxnSpLocks/>
            <a:stCxn id="781" idx="2"/>
            <a:endCxn id="958" idx="0"/>
          </p:cNvCxnSpPr>
          <p:nvPr/>
        </p:nvCxnSpPr>
        <p:spPr>
          <a:xfrm>
            <a:off x="4160436" y="1993134"/>
            <a:ext cx="127" cy="41162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783" name="모서리가 둥근 직사각형 82">
            <a:extLst>
              <a:ext uri="{FF2B5EF4-FFF2-40B4-BE49-F238E27FC236}">
                <a16:creationId xmlns:a16="http://schemas.microsoft.com/office/drawing/2014/main" id="{AD60FEF6-411E-BB45-A113-4FC16325BF43}"/>
              </a:ext>
            </a:extLst>
          </p:cNvPr>
          <p:cNvSpPr>
            <a:spLocks/>
          </p:cNvSpPr>
          <p:nvPr/>
        </p:nvSpPr>
        <p:spPr>
          <a:xfrm>
            <a:off x="915054" y="2204056"/>
            <a:ext cx="225512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784" name="직선 화살표 연결선 387">
            <a:extLst>
              <a:ext uri="{FF2B5EF4-FFF2-40B4-BE49-F238E27FC236}">
                <a16:creationId xmlns:a16="http://schemas.microsoft.com/office/drawing/2014/main" id="{9DCD31E3-CC6A-3A41-AB22-7E8B6AF27682}"/>
              </a:ext>
            </a:extLst>
          </p:cNvPr>
          <p:cNvCxnSpPr>
            <a:cxnSpLocks/>
            <a:endCxn id="975" idx="1"/>
          </p:cNvCxnSpPr>
          <p:nvPr/>
        </p:nvCxnSpPr>
        <p:spPr>
          <a:xfrm>
            <a:off x="3452141" y="2414068"/>
            <a:ext cx="76166" cy="41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85" name="직선 화살표 연결선 387">
            <a:extLst>
              <a:ext uri="{FF2B5EF4-FFF2-40B4-BE49-F238E27FC236}">
                <a16:creationId xmlns:a16="http://schemas.microsoft.com/office/drawing/2014/main" id="{62AA39BF-E80F-FD48-AAF8-7EA85AEC5A2D}"/>
              </a:ext>
            </a:extLst>
          </p:cNvPr>
          <p:cNvCxnSpPr>
            <a:cxnSpLocks/>
            <a:endCxn id="976" idx="1"/>
          </p:cNvCxnSpPr>
          <p:nvPr/>
        </p:nvCxnSpPr>
        <p:spPr>
          <a:xfrm>
            <a:off x="3438183" y="3015699"/>
            <a:ext cx="92444" cy="7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787" name="그룹 786">
            <a:extLst>
              <a:ext uri="{FF2B5EF4-FFF2-40B4-BE49-F238E27FC236}">
                <a16:creationId xmlns:a16="http://schemas.microsoft.com/office/drawing/2014/main" id="{CC451106-7A42-AF4A-9908-D173162D3CF2}"/>
              </a:ext>
            </a:extLst>
          </p:cNvPr>
          <p:cNvGrpSpPr>
            <a:grpSpLocks noChangeAspect="1"/>
          </p:cNvGrpSpPr>
          <p:nvPr/>
        </p:nvGrpSpPr>
        <p:grpSpPr>
          <a:xfrm>
            <a:off x="1353280" y="1617471"/>
            <a:ext cx="2100792" cy="509162"/>
            <a:chOff x="7547659" y="2448774"/>
            <a:chExt cx="996950" cy="226800"/>
          </a:xfrm>
        </p:grpSpPr>
        <p:grpSp>
          <p:nvGrpSpPr>
            <p:cNvPr id="788" name="그룹 787">
              <a:extLst>
                <a:ext uri="{FF2B5EF4-FFF2-40B4-BE49-F238E27FC236}">
                  <a16:creationId xmlns:a16="http://schemas.microsoft.com/office/drawing/2014/main" id="{9F2B5300-CF91-1E46-81A4-5EB2E5882F35}"/>
                </a:ext>
              </a:extLst>
            </p:cNvPr>
            <p:cNvGrpSpPr/>
            <p:nvPr/>
          </p:nvGrpSpPr>
          <p:grpSpPr>
            <a:xfrm>
              <a:off x="7547659" y="2448774"/>
              <a:ext cx="996950" cy="226800"/>
              <a:chOff x="7550834" y="2387690"/>
              <a:chExt cx="996950" cy="226800"/>
            </a:xfrm>
          </p:grpSpPr>
          <p:grpSp>
            <p:nvGrpSpPr>
              <p:cNvPr id="790" name="그룹 789">
                <a:extLst>
                  <a:ext uri="{FF2B5EF4-FFF2-40B4-BE49-F238E27FC236}">
                    <a16:creationId xmlns:a16="http://schemas.microsoft.com/office/drawing/2014/main" id="{52A2F647-14D3-D747-BBFD-3E0614DA9874}"/>
                  </a:ext>
                </a:extLst>
              </p:cNvPr>
              <p:cNvGrpSpPr/>
              <p:nvPr/>
            </p:nvGrpSpPr>
            <p:grpSpPr>
              <a:xfrm>
                <a:off x="7550834" y="2387690"/>
                <a:ext cx="996950" cy="226800"/>
                <a:chOff x="7788276" y="1887039"/>
                <a:chExt cx="996950" cy="226800"/>
              </a:xfrm>
            </p:grpSpPr>
            <p:sp>
              <p:nvSpPr>
                <p:cNvPr id="792" name="모서리가 둥근 직사각형 82">
                  <a:extLst>
                    <a:ext uri="{FF2B5EF4-FFF2-40B4-BE49-F238E27FC236}">
                      <a16:creationId xmlns:a16="http://schemas.microsoft.com/office/drawing/2014/main" id="{1A04CF25-5579-BB4B-9B79-CD0DB5A27A72}"/>
                    </a:ext>
                  </a:extLst>
                </p:cNvPr>
                <p:cNvSpPr/>
                <p:nvPr/>
              </p:nvSpPr>
              <p:spPr>
                <a:xfrm>
                  <a:off x="7788276" y="1887039"/>
                  <a:ext cx="996950" cy="226800"/>
                </a:xfrm>
                <a:prstGeom prst="roundRect">
                  <a:avLst>
                    <a:gd name="adj" fmla="val 9751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id="{D1D33BA2-8873-F545-BB6D-23F1BB82D7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713608">
                  <a:off x="8258705" y="1963754"/>
                  <a:ext cx="86724" cy="89145"/>
                  <a:chOff x="4434840" y="3703320"/>
                  <a:chExt cx="144780" cy="144780"/>
                </a:xfrm>
              </p:grpSpPr>
              <p:sp>
                <p:nvSpPr>
                  <p:cNvPr id="837" name="타원 836">
                    <a:extLst>
                      <a:ext uri="{FF2B5EF4-FFF2-40B4-BE49-F238E27FC236}">
                        <a16:creationId xmlns:a16="http://schemas.microsoft.com/office/drawing/2014/main" id="{F245528A-4531-9A42-9D4D-0674184F5D8F}"/>
                      </a:ext>
                    </a:extLst>
                  </p:cNvPr>
                  <p:cNvSpPr/>
                  <p:nvPr/>
                </p:nvSpPr>
                <p:spPr>
                  <a:xfrm rot="18886392"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8" name="그룹 837">
                    <a:extLst>
                      <a:ext uri="{FF2B5EF4-FFF2-40B4-BE49-F238E27FC236}">
                        <a16:creationId xmlns:a16="http://schemas.microsoft.com/office/drawing/2014/main" id="{ECD34C33-2956-824D-A9E9-5BB794E18FC8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9" name="직선 연결선 137">
                      <a:extLst>
                        <a:ext uri="{FF2B5EF4-FFF2-40B4-BE49-F238E27FC236}">
                          <a16:creationId xmlns:a16="http://schemas.microsoft.com/office/drawing/2014/main" id="{5EF1F8B0-5CDD-8642-87D4-149CF381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40" name="직선 연결선 138">
                      <a:extLst>
                        <a:ext uri="{FF2B5EF4-FFF2-40B4-BE49-F238E27FC236}">
                          <a16:creationId xmlns:a16="http://schemas.microsoft.com/office/drawing/2014/main" id="{74608D5C-E415-4647-8105-4D6621A75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794" name="직선 화살표 연결선 145">
                  <a:extLst>
                    <a:ext uri="{FF2B5EF4-FFF2-40B4-BE49-F238E27FC236}">
                      <a16:creationId xmlns:a16="http://schemas.microsoft.com/office/drawing/2014/main" id="{B0645E60-1733-1E4A-91FB-A4D4020B60B7}"/>
                    </a:ext>
                  </a:extLst>
                </p:cNvPr>
                <p:cNvCxnSpPr>
                  <a:cxnSpLocks/>
                  <a:endCxn id="820" idx="1"/>
                </p:cNvCxnSpPr>
                <p:nvPr/>
              </p:nvCxnSpPr>
              <p:spPr>
                <a:xfrm rot="10800000">
                  <a:off x="7851749" y="1956567"/>
                  <a:ext cx="55375" cy="37138"/>
                </a:xfrm>
                <a:prstGeom prst="bentConnector3">
                  <a:avLst>
                    <a:gd name="adj1" fmla="val 6507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sm" len="sm"/>
                </a:ln>
                <a:effectLst/>
              </p:spPr>
            </p:cxnSp>
            <p:cxnSp>
              <p:nvCxnSpPr>
                <p:cNvPr id="795" name="직선 화살표 연결선 794">
                  <a:extLst>
                    <a:ext uri="{FF2B5EF4-FFF2-40B4-BE49-F238E27FC236}">
                      <a16:creationId xmlns:a16="http://schemas.microsoft.com/office/drawing/2014/main" id="{F6BB1B20-3D0E-C042-B4F8-C8EDAEAE1D8B}"/>
                    </a:ext>
                  </a:extLst>
                </p:cNvPr>
                <p:cNvCxnSpPr>
                  <a:cxnSpLocks noChangeAspect="1"/>
                  <a:stCxn id="824" idx="1"/>
                  <a:endCxn id="829" idx="1"/>
                </p:cNvCxnSpPr>
                <p:nvPr/>
              </p:nvCxnSpPr>
              <p:spPr>
                <a:xfrm flipH="1">
                  <a:off x="7854830" y="2084355"/>
                  <a:ext cx="298177" cy="13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6" name="직선 화살표 연결선 179">
                  <a:extLst>
                    <a:ext uri="{FF2B5EF4-FFF2-40B4-BE49-F238E27FC236}">
                      <a16:creationId xmlns:a16="http://schemas.microsoft.com/office/drawing/2014/main" id="{E272801E-7127-1748-BE64-566EFA91332A}"/>
                    </a:ext>
                  </a:extLst>
                </p:cNvPr>
                <p:cNvCxnSpPr>
                  <a:cxnSpLocks noChangeAspect="1"/>
                  <a:stCxn id="827" idx="1"/>
                  <a:endCxn id="807" idx="3"/>
                </p:cNvCxnSpPr>
                <p:nvPr/>
              </p:nvCxnSpPr>
              <p:spPr>
                <a:xfrm rot="10800000" flipV="1">
                  <a:off x="8093069" y="1949843"/>
                  <a:ext cx="57576" cy="60380"/>
                </a:xfrm>
                <a:prstGeom prst="bentConnector3">
                  <a:avLst>
                    <a:gd name="adj1" fmla="val 7608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7" name="직선 화살표 연결선 195">
                  <a:extLst>
                    <a:ext uri="{FF2B5EF4-FFF2-40B4-BE49-F238E27FC236}">
                      <a16:creationId xmlns:a16="http://schemas.microsoft.com/office/drawing/2014/main" id="{70B0C578-068F-1549-A189-88361BC82BC1}"/>
                    </a:ext>
                  </a:extLst>
                </p:cNvPr>
                <p:cNvCxnSpPr>
                  <a:cxnSpLocks noChangeAspect="1"/>
                  <a:stCxn id="817" idx="3"/>
                  <a:endCxn id="825" idx="0"/>
                </p:cNvCxnSpPr>
                <p:nvPr/>
              </p:nvCxnSpPr>
              <p:spPr>
                <a:xfrm rot="10800000">
                  <a:off x="8182579" y="1947488"/>
                  <a:ext cx="77937" cy="480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8" name="직선 화살표 연결선 145">
                  <a:extLst>
                    <a:ext uri="{FF2B5EF4-FFF2-40B4-BE49-F238E27FC236}">
                      <a16:creationId xmlns:a16="http://schemas.microsoft.com/office/drawing/2014/main" id="{3BEFC967-C0CF-E441-AB18-F8D7813222F0}"/>
                    </a:ext>
                  </a:extLst>
                </p:cNvPr>
                <p:cNvCxnSpPr>
                  <a:cxnSpLocks/>
                  <a:endCxn id="830" idx="1"/>
                </p:cNvCxnSpPr>
                <p:nvPr/>
              </p:nvCxnSpPr>
              <p:spPr>
                <a:xfrm rot="10800000" flipV="1">
                  <a:off x="7855127" y="2031303"/>
                  <a:ext cx="53666" cy="30420"/>
                </a:xfrm>
                <a:prstGeom prst="bentConnector3">
                  <a:avLst>
                    <a:gd name="adj1" fmla="val 68659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799" name="직선 화살표 연결선 179">
                  <a:extLst>
                    <a:ext uri="{FF2B5EF4-FFF2-40B4-BE49-F238E27FC236}">
                      <a16:creationId xmlns:a16="http://schemas.microsoft.com/office/drawing/2014/main" id="{8B4DBBAE-B64A-3A49-8C6F-00848A9ACCC7}"/>
                    </a:ext>
                  </a:extLst>
                </p:cNvPr>
                <p:cNvCxnSpPr>
                  <a:cxnSpLocks noChangeAspect="1"/>
                  <a:stCxn id="823" idx="1"/>
                  <a:endCxn id="807" idx="3"/>
                </p:cNvCxnSpPr>
                <p:nvPr/>
              </p:nvCxnSpPr>
              <p:spPr>
                <a:xfrm rot="10800000">
                  <a:off x="8093069" y="2010223"/>
                  <a:ext cx="60236" cy="50107"/>
                </a:xfrm>
                <a:prstGeom prst="bentConnector3">
                  <a:avLst>
                    <a:gd name="adj1" fmla="val 7770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0" name="직선 화살표 연결선 195">
                  <a:extLst>
                    <a:ext uri="{FF2B5EF4-FFF2-40B4-BE49-F238E27FC236}">
                      <a16:creationId xmlns:a16="http://schemas.microsoft.com/office/drawing/2014/main" id="{8E52BDD7-E05C-474C-8CE2-35452DD05722}"/>
                    </a:ext>
                  </a:extLst>
                </p:cNvPr>
                <p:cNvCxnSpPr>
                  <a:cxnSpLocks noChangeAspect="1"/>
                  <a:stCxn id="818" idx="3"/>
                  <a:endCxn id="822" idx="0"/>
                </p:cNvCxnSpPr>
                <p:nvPr/>
              </p:nvCxnSpPr>
              <p:spPr>
                <a:xfrm rot="10800000" flipV="1">
                  <a:off x="8181611" y="2019879"/>
                  <a:ext cx="80086" cy="4306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1" name="그룹 800">
                  <a:extLst>
                    <a:ext uri="{FF2B5EF4-FFF2-40B4-BE49-F238E27FC236}">
                      <a16:creationId xmlns:a16="http://schemas.microsoft.com/office/drawing/2014/main" id="{AF2F3FC7-6C2A-BB4F-A2BF-9DA172925D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908965" y="1967945"/>
                  <a:ext cx="86724" cy="86725"/>
                  <a:chOff x="4453201" y="3712673"/>
                  <a:chExt cx="99738" cy="99738"/>
                </a:xfrm>
              </p:grpSpPr>
              <p:sp>
                <p:nvSpPr>
                  <p:cNvPr id="835" name="타원 834">
                    <a:extLst>
                      <a:ext uri="{FF2B5EF4-FFF2-40B4-BE49-F238E27FC236}">
                        <a16:creationId xmlns:a16="http://schemas.microsoft.com/office/drawing/2014/main" id="{6FF945B3-E262-B840-BCDB-3CB3EAD89F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53201" y="3712673"/>
                    <a:ext cx="99738" cy="9973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cxnSp>
                <p:nvCxnSpPr>
                  <p:cNvPr id="836" name="직선 연결선 431">
                    <a:extLst>
                      <a:ext uri="{FF2B5EF4-FFF2-40B4-BE49-F238E27FC236}">
                        <a16:creationId xmlns:a16="http://schemas.microsoft.com/office/drawing/2014/main" id="{21368413-F67F-1F4D-B6B5-F04FEB506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70898" y="3763645"/>
                    <a:ext cx="64348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02" name="직선 화살표 연결선 801">
                  <a:extLst>
                    <a:ext uri="{FF2B5EF4-FFF2-40B4-BE49-F238E27FC236}">
                      <a16:creationId xmlns:a16="http://schemas.microsoft.com/office/drawing/2014/main" id="{8101E40A-D6C0-234D-B40E-7821E3820A46}"/>
                    </a:ext>
                  </a:extLst>
                </p:cNvPr>
                <p:cNvCxnSpPr>
                  <a:cxnSpLocks noChangeAspect="1"/>
                  <a:stCxn id="812" idx="1"/>
                  <a:endCxn id="837" idx="6"/>
                </p:cNvCxnSpPr>
                <p:nvPr/>
              </p:nvCxnSpPr>
              <p:spPr>
                <a:xfrm flipH="1">
                  <a:off x="8346640" y="2007582"/>
                  <a:ext cx="58547" cy="74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3" name="그룹 802">
                  <a:extLst>
                    <a:ext uri="{FF2B5EF4-FFF2-40B4-BE49-F238E27FC236}">
                      <a16:creationId xmlns:a16="http://schemas.microsoft.com/office/drawing/2014/main" id="{8129B184-4861-0A48-BBA6-C82FB90E5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9583" y="1964255"/>
                  <a:ext cx="86724" cy="86724"/>
                  <a:chOff x="4434840" y="3703320"/>
                  <a:chExt cx="144780" cy="144780"/>
                </a:xfrm>
              </p:grpSpPr>
              <p:sp>
                <p:nvSpPr>
                  <p:cNvPr id="831" name="타원 830">
                    <a:extLst>
                      <a:ext uri="{FF2B5EF4-FFF2-40B4-BE49-F238E27FC236}">
                        <a16:creationId xmlns:a16="http://schemas.microsoft.com/office/drawing/2014/main" id="{26EE8B39-4FE5-1843-BCBB-2F103D5D737E}"/>
                      </a:ext>
                    </a:extLst>
                  </p:cNvPr>
                  <p:cNvSpPr/>
                  <p:nvPr/>
                </p:nvSpPr>
                <p:spPr>
                  <a:xfrm>
                    <a:off x="4434840" y="3703320"/>
                    <a:ext cx="144780" cy="1447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grpSp>
                <p:nvGrpSpPr>
                  <p:cNvPr id="832" name="그룹 831">
                    <a:extLst>
                      <a:ext uri="{FF2B5EF4-FFF2-40B4-BE49-F238E27FC236}">
                        <a16:creationId xmlns:a16="http://schemas.microsoft.com/office/drawing/2014/main" id="{E183EEB4-2DFE-1345-9FF1-72F2419C23A7}"/>
                      </a:ext>
                    </a:extLst>
                  </p:cNvPr>
                  <p:cNvGrpSpPr/>
                  <p:nvPr/>
                </p:nvGrpSpPr>
                <p:grpSpPr>
                  <a:xfrm>
                    <a:off x="4458630" y="3727110"/>
                    <a:ext cx="97200" cy="97200"/>
                    <a:chOff x="4967265" y="3943350"/>
                    <a:chExt cx="97200" cy="97200"/>
                  </a:xfrm>
                </p:grpSpPr>
                <p:cxnSp>
                  <p:nvCxnSpPr>
                    <p:cNvPr id="833" name="직선 연결선 431">
                      <a:extLst>
                        <a:ext uri="{FF2B5EF4-FFF2-40B4-BE49-F238E27FC236}">
                          <a16:creationId xmlns:a16="http://schemas.microsoft.com/office/drawing/2014/main" id="{23845D0C-B9EC-BD4F-BF45-82B278C9FB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7265" y="3991950"/>
                      <a:ext cx="9720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834" name="직선 연결선 432">
                      <a:extLst>
                        <a:ext uri="{FF2B5EF4-FFF2-40B4-BE49-F238E27FC236}">
                          <a16:creationId xmlns:a16="http://schemas.microsoft.com/office/drawing/2014/main" id="{D3CDA718-496C-AE41-ACE0-F0BE0CAE2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865" y="3943350"/>
                      <a:ext cx="0" cy="9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804" name="직선 화살표 연결선 803">
                  <a:extLst>
                    <a:ext uri="{FF2B5EF4-FFF2-40B4-BE49-F238E27FC236}">
                      <a16:creationId xmlns:a16="http://schemas.microsoft.com/office/drawing/2014/main" id="{1E6C9A44-0E54-7440-BCFB-060B49A0AE81}"/>
                    </a:ext>
                  </a:extLst>
                </p:cNvPr>
                <p:cNvCxnSpPr>
                  <a:cxnSpLocks noChangeAspect="1"/>
                  <a:stCxn id="831" idx="2"/>
                  <a:endCxn id="812" idx="3"/>
                </p:cNvCxnSpPr>
                <p:nvPr/>
              </p:nvCxnSpPr>
              <p:spPr>
                <a:xfrm flipH="1" flipV="1">
                  <a:off x="8465960" y="2007582"/>
                  <a:ext cx="63623" cy="3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cxnSp>
              <p:nvCxnSpPr>
                <p:cNvPr id="805" name="직선 화살표 연결선 804">
                  <a:extLst>
                    <a:ext uri="{FF2B5EF4-FFF2-40B4-BE49-F238E27FC236}">
                      <a16:creationId xmlns:a16="http://schemas.microsoft.com/office/drawing/2014/main" id="{0DE8782A-BCF9-3A45-BEA9-D09F799343E2}"/>
                    </a:ext>
                  </a:extLst>
                </p:cNvPr>
                <p:cNvCxnSpPr>
                  <a:cxnSpLocks noChangeAspect="1"/>
                  <a:stCxn id="831" idx="6"/>
                  <a:endCxn id="813" idx="1"/>
                </p:cNvCxnSpPr>
                <p:nvPr/>
              </p:nvCxnSpPr>
              <p:spPr>
                <a:xfrm flipV="1">
                  <a:off x="8616307" y="2007048"/>
                  <a:ext cx="81213" cy="56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806" name="직선 화살표 연결선 214">
                  <a:extLst>
                    <a:ext uri="{FF2B5EF4-FFF2-40B4-BE49-F238E27FC236}">
                      <a16:creationId xmlns:a16="http://schemas.microsoft.com/office/drawing/2014/main" id="{1E5A16CF-135C-0C49-8DC4-8D9482FE2BFB}"/>
                    </a:ext>
                  </a:extLst>
                </p:cNvPr>
                <p:cNvCxnSpPr>
                  <a:cxnSpLocks noChangeAspect="1"/>
                  <a:stCxn id="813" idx="2"/>
                  <a:endCxn id="831" idx="4"/>
                </p:cNvCxnSpPr>
                <p:nvPr/>
              </p:nvCxnSpPr>
              <p:spPr>
                <a:xfrm rot="5400000" flipH="1">
                  <a:off x="8644986" y="1978938"/>
                  <a:ext cx="10879" cy="154962"/>
                </a:xfrm>
                <a:prstGeom prst="bentConnector3">
                  <a:avLst>
                    <a:gd name="adj1" fmla="val -291847"/>
                  </a:avLst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sp>
              <p:nvSpPr>
                <p:cNvPr id="807" name="모서리가 둥근 직사각형 82">
                  <a:extLst>
                    <a:ext uri="{FF2B5EF4-FFF2-40B4-BE49-F238E27FC236}">
                      <a16:creationId xmlns:a16="http://schemas.microsoft.com/office/drawing/2014/main" id="{57F6F03D-4A48-1E46-9241-C390C8F61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38001" y="1955413"/>
                  <a:ext cx="55068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08" name="직선 화살표 연결선 807">
                  <a:extLst>
                    <a:ext uri="{FF2B5EF4-FFF2-40B4-BE49-F238E27FC236}">
                      <a16:creationId xmlns:a16="http://schemas.microsoft.com/office/drawing/2014/main" id="{8018AA88-2E40-A249-9D19-E6E835CB4EA2}"/>
                    </a:ext>
                  </a:extLst>
                </p:cNvPr>
                <p:cNvCxnSpPr>
                  <a:cxnSpLocks noChangeAspect="1"/>
                  <a:stCxn id="807" idx="1"/>
                  <a:endCxn id="835" idx="6"/>
                </p:cNvCxnSpPr>
                <p:nvPr/>
              </p:nvCxnSpPr>
              <p:spPr>
                <a:xfrm flipH="1">
                  <a:off x="7995689" y="2010223"/>
                  <a:ext cx="42312" cy="108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triangle" w="sm" len="sm"/>
                  <a:tailEnd type="none" w="med" len="med"/>
                </a:ln>
                <a:effectLst/>
              </p:spPr>
            </p:cxnSp>
            <p:grpSp>
              <p:nvGrpSpPr>
                <p:cNvPr id="809" name="그룹 808">
                  <a:extLst>
                    <a:ext uri="{FF2B5EF4-FFF2-40B4-BE49-F238E27FC236}">
                      <a16:creationId xmlns:a16="http://schemas.microsoft.com/office/drawing/2014/main" id="{D3716D3C-3FAD-F044-9DB6-28835A1C0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3198" y="2020560"/>
                  <a:ext cx="32868" cy="82215"/>
                  <a:chOff x="8069506" y="1145979"/>
                  <a:chExt cx="70106" cy="175364"/>
                </a:xfrm>
              </p:grpSpPr>
              <p:sp>
                <p:nvSpPr>
                  <p:cNvPr id="828" name="사다리꼴[T] 107">
                    <a:extLst>
                      <a:ext uri="{FF2B5EF4-FFF2-40B4-BE49-F238E27FC236}">
                        <a16:creationId xmlns:a16="http://schemas.microsoft.com/office/drawing/2014/main" id="{5DEA5DB6-BEA7-6148-A2C8-54DF2B1294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198608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모서리가 둥근 직사각형 82">
                    <a:extLst>
                      <a:ext uri="{FF2B5EF4-FFF2-40B4-BE49-F238E27FC236}">
                        <a16:creationId xmlns:a16="http://schemas.microsoft.com/office/drawing/2014/main" id="{96A58701-53D6-D84D-8254-5D2AB4FB5B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모서리가 둥근 직사각형 82">
                    <a:extLst>
                      <a:ext uri="{FF2B5EF4-FFF2-40B4-BE49-F238E27FC236}">
                        <a16:creationId xmlns:a16="http://schemas.microsoft.com/office/drawing/2014/main" id="{E6A1D828-5531-9A41-BDDD-543D49EC16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0" name="그룹 809">
                  <a:extLst>
                    <a:ext uri="{FF2B5EF4-FFF2-40B4-BE49-F238E27FC236}">
                      <a16:creationId xmlns:a16="http://schemas.microsoft.com/office/drawing/2014/main" id="{121D2568-A79C-834C-9771-C020B0AAD5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9709" y="1906380"/>
                  <a:ext cx="32868" cy="82215"/>
                  <a:chOff x="8069500" y="1151124"/>
                  <a:chExt cx="70106" cy="175364"/>
                </a:xfrm>
              </p:grpSpPr>
              <p:sp>
                <p:nvSpPr>
                  <p:cNvPr id="825" name="사다리꼴[T] 107">
                    <a:extLst>
                      <a:ext uri="{FF2B5EF4-FFF2-40B4-BE49-F238E27FC236}">
                        <a16:creationId xmlns:a16="http://schemas.microsoft.com/office/drawing/2014/main" id="{98C19DA0-D8F1-E947-84EA-946A5D2F8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1" y="1203753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6" name="모서리가 둥근 직사각형 82">
                    <a:extLst>
                      <a:ext uri="{FF2B5EF4-FFF2-40B4-BE49-F238E27FC236}">
                        <a16:creationId xmlns:a16="http://schemas.microsoft.com/office/drawing/2014/main" id="{10A1176B-EB6C-DC43-A85C-06DDEBB0BB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모서리가 둥근 직사각형 82">
                    <a:extLst>
                      <a:ext uri="{FF2B5EF4-FFF2-40B4-BE49-F238E27FC236}">
                        <a16:creationId xmlns:a16="http://schemas.microsoft.com/office/drawing/2014/main" id="{7E97E134-C80E-FD4B-8B56-0F74240400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11" name="그룹 810">
                  <a:extLst>
                    <a:ext uri="{FF2B5EF4-FFF2-40B4-BE49-F238E27FC236}">
                      <a16:creationId xmlns:a16="http://schemas.microsoft.com/office/drawing/2014/main" id="{CD4A482E-F735-644B-8F72-4DE623436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8148744" y="2021838"/>
                  <a:ext cx="32867" cy="82215"/>
                  <a:chOff x="8076595" y="1191762"/>
                  <a:chExt cx="70106" cy="175364"/>
                </a:xfrm>
              </p:grpSpPr>
              <p:sp>
                <p:nvSpPr>
                  <p:cNvPr id="822" name="사다리꼴[T] 107">
                    <a:extLst>
                      <a:ext uri="{FF2B5EF4-FFF2-40B4-BE49-F238E27FC236}">
                        <a16:creationId xmlns:a16="http://schemas.microsoft.com/office/drawing/2014/main" id="{26DA9044-4FB7-554C-A159-AB142FD7BD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23966" y="1244391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" name="모서리가 둥근 직사각형 82">
                    <a:extLst>
                      <a:ext uri="{FF2B5EF4-FFF2-40B4-BE49-F238E27FC236}">
                        <a16:creationId xmlns:a16="http://schemas.microsoft.com/office/drawing/2014/main" id="{485BC6F9-96BF-1747-8967-272535B0F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4" name="모서리가 둥근 직사각형 82">
                    <a:extLst>
                      <a:ext uri="{FF2B5EF4-FFF2-40B4-BE49-F238E27FC236}">
                        <a16:creationId xmlns:a16="http://schemas.microsoft.com/office/drawing/2014/main" id="{C9BCC59D-A39F-7F45-9FD0-32D089D007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2" name="모서리가 둥근 직사각형 82">
                  <a:extLst>
                    <a:ext uri="{FF2B5EF4-FFF2-40B4-BE49-F238E27FC236}">
                      <a16:creationId xmlns:a16="http://schemas.microsoft.com/office/drawing/2014/main" id="{ACEDE0A5-8FD7-6745-9565-962274C0F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05187" y="1952772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3" name="모서리가 둥근 직사각형 82">
                  <a:extLst>
                    <a:ext uri="{FF2B5EF4-FFF2-40B4-BE49-F238E27FC236}">
                      <a16:creationId xmlns:a16="http://schemas.microsoft.com/office/drawing/2014/main" id="{42C9D7F0-BE4E-D341-9710-7870A3CB1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97520" y="1952238"/>
                  <a:ext cx="60773" cy="1096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14" name="그룹 813">
                  <a:extLst>
                    <a:ext uri="{FF2B5EF4-FFF2-40B4-BE49-F238E27FC236}">
                      <a16:creationId xmlns:a16="http://schemas.microsoft.com/office/drawing/2014/main" id="{CE48877D-E40C-C440-85AB-BE00D61B1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0118" y="1912846"/>
                  <a:ext cx="32868" cy="82215"/>
                  <a:chOff x="8069506" y="1191765"/>
                  <a:chExt cx="70106" cy="175364"/>
                </a:xfrm>
              </p:grpSpPr>
              <p:sp>
                <p:nvSpPr>
                  <p:cNvPr id="819" name="사다리꼴[T] 107">
                    <a:extLst>
                      <a:ext uri="{FF2B5EF4-FFF2-40B4-BE49-F238E27FC236}">
                        <a16:creationId xmlns:a16="http://schemas.microsoft.com/office/drawing/2014/main" id="{9FC0A911-C403-964F-A399-7A464C7BE9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>
                    <a:off x="8016877" y="1244394"/>
                    <a:ext cx="175364" cy="70106"/>
                  </a:xfrm>
                  <a:prstGeom prst="trapezoid">
                    <a:avLst>
                      <a:gd name="adj" fmla="val 62798"/>
                    </a:avLst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ore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0" name="모서리가 둥근 직사각형 82">
                    <a:extLst>
                      <a:ext uri="{FF2B5EF4-FFF2-40B4-BE49-F238E27FC236}">
                        <a16:creationId xmlns:a16="http://schemas.microsoft.com/office/drawing/2014/main" id="{544CD32A-68C7-474E-A23E-CE97FB0F6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4424" y="1267845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1" name="모서리가 둥근 직사각형 82">
                    <a:extLst>
                      <a:ext uri="{FF2B5EF4-FFF2-40B4-BE49-F238E27FC236}">
                        <a16:creationId xmlns:a16="http://schemas.microsoft.com/office/drawing/2014/main" id="{0D2AEA29-369D-F94D-8DE5-7D63E9CCE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8105061" y="1216602"/>
                    <a:ext cx="32548" cy="3435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63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5" name="모서리가 둥근 직사각형 82">
                  <a:extLst>
                    <a:ext uri="{FF2B5EF4-FFF2-40B4-BE49-F238E27FC236}">
                      <a16:creationId xmlns:a16="http://schemas.microsoft.com/office/drawing/2014/main" id="{E37E92E2-2C69-924B-BE0A-9E54AA7C0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5049" y="1980088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6" name="모서리가 둥근 직사각형 82">
                  <a:extLst>
                    <a:ext uri="{FF2B5EF4-FFF2-40B4-BE49-F238E27FC236}">
                      <a16:creationId xmlns:a16="http://schemas.microsoft.com/office/drawing/2014/main" id="{50A30170-B22E-C447-9823-3185777D5D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7886230" y="2004407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7" name="모서리가 둥근 직사각형 82">
                  <a:extLst>
                    <a:ext uri="{FF2B5EF4-FFF2-40B4-BE49-F238E27FC236}">
                      <a16:creationId xmlns:a16="http://schemas.microsoft.com/office/drawing/2014/main" id="{3BAA5E4B-382C-BE40-9A8A-3967A65F33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0515" y="197719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8" name="모서리가 둥근 직사각형 82">
                  <a:extLst>
                    <a:ext uri="{FF2B5EF4-FFF2-40B4-BE49-F238E27FC236}">
                      <a16:creationId xmlns:a16="http://schemas.microsoft.com/office/drawing/2014/main" id="{16BF5049-1954-2540-B606-8B4FCACDAB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8261697" y="2001511"/>
                  <a:ext cx="34804" cy="36738"/>
                </a:xfrm>
                <a:prstGeom prst="roundRect">
                  <a:avLst>
                    <a:gd name="adj" fmla="val 0"/>
                  </a:avLst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91" name="직선 화살표 연결선 790">
                <a:extLst>
                  <a:ext uri="{FF2B5EF4-FFF2-40B4-BE49-F238E27FC236}">
                    <a16:creationId xmlns:a16="http://schemas.microsoft.com/office/drawing/2014/main" id="{798D1E80-9478-0847-B0AE-D2D4DF80EC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14058" y="2436336"/>
                <a:ext cx="298177" cy="139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 w="sm" len="sm"/>
                <a:tailEnd type="none" w="med" len="med"/>
              </a:ln>
              <a:effectLst/>
            </p:spPr>
          </p:cxnSp>
        </p:grp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146C9642-8B79-F94F-A46E-162FF53344CC}"/>
                </a:ext>
              </a:extLst>
            </p:cNvPr>
            <p:cNvSpPr txBox="1">
              <a:spLocks/>
            </p:cNvSpPr>
            <p:nvPr/>
          </p:nvSpPr>
          <p:spPr>
            <a:xfrm>
              <a:off x="7931325" y="2454105"/>
              <a:ext cx="594931" cy="5483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Unit (CU) 0</a:t>
              </a:r>
            </a:p>
          </p:txBody>
        </p:sp>
      </p:grpSp>
      <p:sp>
        <p:nvSpPr>
          <p:cNvPr id="949" name="TextBox 948">
            <a:extLst>
              <a:ext uri="{FF2B5EF4-FFF2-40B4-BE49-F238E27FC236}">
                <a16:creationId xmlns:a16="http://schemas.microsoft.com/office/drawing/2014/main" id="{45C486F0-3033-9A41-BAEC-84202633EAC2}"/>
              </a:ext>
            </a:extLst>
          </p:cNvPr>
          <p:cNvSpPr txBox="1">
            <a:spLocks/>
          </p:cNvSpPr>
          <p:nvPr/>
        </p:nvSpPr>
        <p:spPr>
          <a:xfrm>
            <a:off x="7543220" y="2067746"/>
            <a:ext cx="593779" cy="24622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Reduction </a:t>
            </a:r>
          </a:p>
          <a:p>
            <a:pPr algn="r" latinLnBrk="1">
              <a:buClrTx/>
              <a:buFontTx/>
              <a:buNone/>
            </a:pPr>
            <a:r>
              <a:rPr lang="en-US" altLang="ko-KR" sz="8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0" name="모서리가 둥근 직사각형 82">
            <a:extLst>
              <a:ext uri="{FF2B5EF4-FFF2-40B4-BE49-F238E27FC236}">
                <a16:creationId xmlns:a16="http://schemas.microsoft.com/office/drawing/2014/main" id="{E58FC209-B90B-4C4A-AF75-A3E50CE2C10C}"/>
              </a:ext>
            </a:extLst>
          </p:cNvPr>
          <p:cNvSpPr>
            <a:spLocks/>
          </p:cNvSpPr>
          <p:nvPr/>
        </p:nvSpPr>
        <p:spPr>
          <a:xfrm>
            <a:off x="258924" y="1133169"/>
            <a:ext cx="262698" cy="11105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51" name="모서리가 둥근 직사각형 82">
            <a:extLst>
              <a:ext uri="{FF2B5EF4-FFF2-40B4-BE49-F238E27FC236}">
                <a16:creationId xmlns:a16="http://schemas.microsoft.com/office/drawing/2014/main" id="{21732F0B-40AA-4140-A9A4-1F39D2510A5A}"/>
              </a:ext>
            </a:extLst>
          </p:cNvPr>
          <p:cNvSpPr>
            <a:spLocks/>
          </p:cNvSpPr>
          <p:nvPr/>
        </p:nvSpPr>
        <p:spPr>
          <a:xfrm>
            <a:off x="4671525" y="1818236"/>
            <a:ext cx="610201" cy="1823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Unpacker</a:t>
            </a:r>
          </a:p>
        </p:txBody>
      </p:sp>
      <p:cxnSp>
        <p:nvCxnSpPr>
          <p:cNvPr id="955" name="직선 화살표 연결선 176">
            <a:extLst>
              <a:ext uri="{FF2B5EF4-FFF2-40B4-BE49-F238E27FC236}">
                <a16:creationId xmlns:a16="http://schemas.microsoft.com/office/drawing/2014/main" id="{824C93E2-CAD6-A742-873A-19601D5463F1}"/>
              </a:ext>
            </a:extLst>
          </p:cNvPr>
          <p:cNvCxnSpPr>
            <a:cxnSpLocks/>
            <a:stCxn id="951" idx="0"/>
            <a:endCxn id="953" idx="0"/>
          </p:cNvCxnSpPr>
          <p:nvPr/>
        </p:nvCxnSpPr>
        <p:spPr>
          <a:xfrm rot="16200000" flipH="1">
            <a:off x="5323040" y="1471822"/>
            <a:ext cx="179522" cy="872351"/>
          </a:xfrm>
          <a:prstGeom prst="bentConnector3">
            <a:avLst>
              <a:gd name="adj1" fmla="val -3720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956" name="모서리가 둥근 직사각형 82">
            <a:extLst>
              <a:ext uri="{FF2B5EF4-FFF2-40B4-BE49-F238E27FC236}">
                <a16:creationId xmlns:a16="http://schemas.microsoft.com/office/drawing/2014/main" id="{8D43D019-D9E0-A44F-A050-A78B1B5A25BE}"/>
              </a:ext>
            </a:extLst>
          </p:cNvPr>
          <p:cNvSpPr>
            <a:spLocks/>
          </p:cNvSpPr>
          <p:nvPr/>
        </p:nvSpPr>
        <p:spPr>
          <a:xfrm>
            <a:off x="8267737" y="2322660"/>
            <a:ext cx="511200" cy="33840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58" name="모서리가 둥근 직사각형 82">
            <a:extLst>
              <a:ext uri="{FF2B5EF4-FFF2-40B4-BE49-F238E27FC236}">
                <a16:creationId xmlns:a16="http://schemas.microsoft.com/office/drawing/2014/main" id="{EA18F579-366B-F24E-B39B-7A8E5D6E2A87}"/>
              </a:ext>
            </a:extLst>
          </p:cNvPr>
          <p:cNvSpPr/>
          <p:nvPr/>
        </p:nvSpPr>
        <p:spPr>
          <a:xfrm>
            <a:off x="3905255" y="2404754"/>
            <a:ext cx="510615" cy="341005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k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97087B5-1781-464F-8613-562E3B5705D9}"/>
              </a:ext>
            </a:extLst>
          </p:cNvPr>
          <p:cNvSpPr txBox="1">
            <a:spLocks/>
          </p:cNvSpPr>
          <p:nvPr/>
        </p:nvSpPr>
        <p:spPr>
          <a:xfrm>
            <a:off x="1773305" y="1360281"/>
            <a:ext cx="2679280" cy="15525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Cluster/Codebook Processing Module (CPM)</a:t>
            </a:r>
          </a:p>
        </p:txBody>
      </p:sp>
      <p:cxnSp>
        <p:nvCxnSpPr>
          <p:cNvPr id="963" name="직선 화살표 연결선 214">
            <a:extLst>
              <a:ext uri="{FF2B5EF4-FFF2-40B4-BE49-F238E27FC236}">
                <a16:creationId xmlns:a16="http://schemas.microsoft.com/office/drawing/2014/main" id="{FC597D6D-B389-2C42-95C1-64014CC417D5}"/>
              </a:ext>
            </a:extLst>
          </p:cNvPr>
          <p:cNvCxnSpPr>
            <a:cxnSpLocks/>
          </p:cNvCxnSpPr>
          <p:nvPr/>
        </p:nvCxnSpPr>
        <p:spPr>
          <a:xfrm>
            <a:off x="1308295" y="2302529"/>
            <a:ext cx="109187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64" name="직선 화살표 연결선 774">
            <a:extLst>
              <a:ext uri="{FF2B5EF4-FFF2-40B4-BE49-F238E27FC236}">
                <a16:creationId xmlns:a16="http://schemas.microsoft.com/office/drawing/2014/main" id="{BE8644DE-FAF5-8341-9AD0-C369C72518FE}"/>
              </a:ext>
            </a:extLst>
          </p:cNvPr>
          <p:cNvCxnSpPr>
            <a:cxnSpLocks/>
            <a:endCxn id="956" idx="2"/>
          </p:cNvCxnSpPr>
          <p:nvPr/>
        </p:nvCxnSpPr>
        <p:spPr>
          <a:xfrm flipV="1">
            <a:off x="8523337" y="2661060"/>
            <a:ext cx="0" cy="747164"/>
          </a:xfrm>
          <a:prstGeom prst="straightConnector1">
            <a:avLst/>
          </a:prstGeom>
          <a:noFill/>
          <a:ln w="9525" cap="flat" cmpd="sng" algn="ctr">
            <a:solidFill>
              <a:srgbClr val="BF9001"/>
            </a:solidFill>
            <a:prstDash val="solid"/>
            <a:miter lim="800000"/>
            <a:headEnd type="triangle" w="sm" len="sm"/>
            <a:tailEnd type="none" w="sm" len="sm"/>
          </a:ln>
          <a:effectLst/>
        </p:spPr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89013508-BCB5-DC4E-99B8-22B61B5CC2FE}"/>
              </a:ext>
            </a:extLst>
          </p:cNvPr>
          <p:cNvSpPr txBox="1">
            <a:spLocks/>
          </p:cNvSpPr>
          <p:nvPr/>
        </p:nvSpPr>
        <p:spPr>
          <a:xfrm>
            <a:off x="6474248" y="1361260"/>
            <a:ext cx="2338965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Similarity Computation Module</a:t>
            </a:r>
          </a:p>
          <a:p>
            <a:pPr algn="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(SCM)</a:t>
            </a: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D2927B72-A50D-3040-BF3D-2247A7005DFD}"/>
              </a:ext>
            </a:extLst>
          </p:cNvPr>
          <p:cNvSpPr txBox="1">
            <a:spLocks/>
          </p:cNvSpPr>
          <p:nvPr/>
        </p:nvSpPr>
        <p:spPr>
          <a:xfrm>
            <a:off x="2361918" y="2595994"/>
            <a:ext cx="117210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sz="1000" b="1" kern="12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69" name="직선 화살표 연결선 214">
            <a:extLst>
              <a:ext uri="{FF2B5EF4-FFF2-40B4-BE49-F238E27FC236}">
                <a16:creationId xmlns:a16="http://schemas.microsoft.com/office/drawing/2014/main" id="{6660764B-CE47-A14E-8305-F093882F4AE8}"/>
              </a:ext>
            </a:extLst>
          </p:cNvPr>
          <p:cNvCxnSpPr>
            <a:cxnSpLocks/>
            <a:stCxn id="819" idx="0"/>
            <a:endCxn id="772" idx="3"/>
          </p:cNvCxnSpPr>
          <p:nvPr/>
        </p:nvCxnSpPr>
        <p:spPr>
          <a:xfrm flipH="1">
            <a:off x="883737" y="1767694"/>
            <a:ext cx="536642" cy="87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0" name="직선 화살표 연결선 216">
            <a:extLst>
              <a:ext uri="{FF2B5EF4-FFF2-40B4-BE49-F238E27FC236}">
                <a16:creationId xmlns:a16="http://schemas.microsoft.com/office/drawing/2014/main" id="{94B853A9-325F-B347-B1D5-DBC31025A95F}"/>
              </a:ext>
            </a:extLst>
          </p:cNvPr>
          <p:cNvCxnSpPr>
            <a:cxnSpLocks/>
            <a:stCxn id="828" idx="0"/>
            <a:endCxn id="769" idx="0"/>
          </p:cNvCxnSpPr>
          <p:nvPr/>
        </p:nvCxnSpPr>
        <p:spPr>
          <a:xfrm rot="10800000" flipV="1">
            <a:off x="1223415" y="2009509"/>
            <a:ext cx="203454" cy="533343"/>
          </a:xfrm>
          <a:prstGeom prst="bentConnector3">
            <a:avLst>
              <a:gd name="adj1" fmla="val 8226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1" name="직선 화살표 연결선 216">
            <a:extLst>
              <a:ext uri="{FF2B5EF4-FFF2-40B4-BE49-F238E27FC236}">
                <a16:creationId xmlns:a16="http://schemas.microsoft.com/office/drawing/2014/main" id="{005EA057-1D4E-E349-BC32-C338AA439F0E}"/>
              </a:ext>
            </a:extLst>
          </p:cNvPr>
          <p:cNvCxnSpPr>
            <a:cxnSpLocks/>
            <a:endCxn id="769" idx="0"/>
          </p:cNvCxnSpPr>
          <p:nvPr/>
        </p:nvCxnSpPr>
        <p:spPr>
          <a:xfrm flipH="1" flipV="1">
            <a:off x="1223415" y="2542853"/>
            <a:ext cx="200560" cy="160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cxnSp>
        <p:nvCxnSpPr>
          <p:cNvPr id="972" name="직선 화살표 연결선 216">
            <a:extLst>
              <a:ext uri="{FF2B5EF4-FFF2-40B4-BE49-F238E27FC236}">
                <a16:creationId xmlns:a16="http://schemas.microsoft.com/office/drawing/2014/main" id="{F2C242C6-B525-BC46-9373-973A43187E65}"/>
              </a:ext>
            </a:extLst>
          </p:cNvPr>
          <p:cNvCxnSpPr>
            <a:cxnSpLocks/>
            <a:endCxn id="769" idx="0"/>
          </p:cNvCxnSpPr>
          <p:nvPr/>
        </p:nvCxnSpPr>
        <p:spPr>
          <a:xfrm rot="10800000">
            <a:off x="1223416" y="2542854"/>
            <a:ext cx="186601" cy="608943"/>
          </a:xfrm>
          <a:prstGeom prst="bentConnector3">
            <a:avLst>
              <a:gd name="adj1" fmla="val 8172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sp>
        <p:nvSpPr>
          <p:cNvPr id="973" name="모서리가 둥근 직사각형 82">
            <a:extLst>
              <a:ext uri="{FF2B5EF4-FFF2-40B4-BE49-F238E27FC236}">
                <a16:creationId xmlns:a16="http://schemas.microsoft.com/office/drawing/2014/main" id="{16AEC89B-F7F7-A341-BD12-6837F40A4EF1}"/>
              </a:ext>
            </a:extLst>
          </p:cNvPr>
          <p:cNvSpPr>
            <a:spLocks/>
          </p:cNvSpPr>
          <p:nvPr/>
        </p:nvSpPr>
        <p:spPr>
          <a:xfrm>
            <a:off x="6314599" y="1325375"/>
            <a:ext cx="2545004" cy="2022066"/>
          </a:xfrm>
          <a:prstGeom prst="roundRect">
            <a:avLst>
              <a:gd name="adj" fmla="val 452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4" name="모서리가 둥근 직사각형 82">
            <a:extLst>
              <a:ext uri="{FF2B5EF4-FFF2-40B4-BE49-F238E27FC236}">
                <a16:creationId xmlns:a16="http://schemas.microsoft.com/office/drawing/2014/main" id="{4B9951AE-EA0F-8342-B760-E5B8AACACD79}"/>
              </a:ext>
            </a:extLst>
          </p:cNvPr>
          <p:cNvSpPr>
            <a:spLocks/>
          </p:cNvSpPr>
          <p:nvPr/>
        </p:nvSpPr>
        <p:spPr>
          <a:xfrm>
            <a:off x="3528018" y="1822408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5" name="모서리가 둥근 직사각형 82">
            <a:extLst>
              <a:ext uri="{FF2B5EF4-FFF2-40B4-BE49-F238E27FC236}">
                <a16:creationId xmlns:a16="http://schemas.microsoft.com/office/drawing/2014/main" id="{DD6358A4-4354-5749-B91B-CE78CE8541AE}"/>
              </a:ext>
            </a:extLst>
          </p:cNvPr>
          <p:cNvSpPr>
            <a:spLocks/>
          </p:cNvSpPr>
          <p:nvPr/>
        </p:nvSpPr>
        <p:spPr>
          <a:xfrm>
            <a:off x="3528307" y="236264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76" name="모서리가 둥근 직사각형 82">
            <a:extLst>
              <a:ext uri="{FF2B5EF4-FFF2-40B4-BE49-F238E27FC236}">
                <a16:creationId xmlns:a16="http://schemas.microsoft.com/office/drawing/2014/main" id="{28BEB634-C0C5-0A43-947F-A9C717129C4F}"/>
              </a:ext>
            </a:extLst>
          </p:cNvPr>
          <p:cNvSpPr>
            <a:spLocks/>
          </p:cNvSpPr>
          <p:nvPr/>
        </p:nvSpPr>
        <p:spPr>
          <a:xfrm>
            <a:off x="3530627" y="2964566"/>
            <a:ext cx="103674" cy="103674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978" name="직선 화살표 연결선 387">
            <a:extLst>
              <a:ext uri="{FF2B5EF4-FFF2-40B4-BE49-F238E27FC236}">
                <a16:creationId xmlns:a16="http://schemas.microsoft.com/office/drawing/2014/main" id="{7A95F161-774D-FC40-AC28-EF931069D0EE}"/>
              </a:ext>
            </a:extLst>
          </p:cNvPr>
          <p:cNvCxnSpPr>
            <a:cxnSpLocks/>
            <a:stCxn id="983" idx="0"/>
            <a:endCxn id="974" idx="3"/>
          </p:cNvCxnSpPr>
          <p:nvPr/>
        </p:nvCxnSpPr>
        <p:spPr>
          <a:xfrm flipH="1" flipV="1">
            <a:off x="3631692" y="1874245"/>
            <a:ext cx="58329" cy="73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79" name="직선 화살표 연결선 387">
            <a:extLst>
              <a:ext uri="{FF2B5EF4-FFF2-40B4-BE49-F238E27FC236}">
                <a16:creationId xmlns:a16="http://schemas.microsoft.com/office/drawing/2014/main" id="{8A06FA5D-6941-E14D-8924-98E8A7995AF2}"/>
              </a:ext>
            </a:extLst>
          </p:cNvPr>
          <p:cNvCxnSpPr>
            <a:cxnSpLocks/>
            <a:stCxn id="975" idx="3"/>
            <a:endCxn id="989" idx="0"/>
          </p:cNvCxnSpPr>
          <p:nvPr/>
        </p:nvCxnSpPr>
        <p:spPr>
          <a:xfrm>
            <a:off x="3631981" y="2414483"/>
            <a:ext cx="58179" cy="1905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0" name="직선 화살표 연결선 387">
            <a:extLst>
              <a:ext uri="{FF2B5EF4-FFF2-40B4-BE49-F238E27FC236}">
                <a16:creationId xmlns:a16="http://schemas.microsoft.com/office/drawing/2014/main" id="{446B6380-8DCE-E44C-8EC2-B9B2605EE4C9}"/>
              </a:ext>
            </a:extLst>
          </p:cNvPr>
          <p:cNvCxnSpPr>
            <a:cxnSpLocks/>
            <a:stCxn id="976" idx="3"/>
            <a:endCxn id="995" idx="0"/>
          </p:cNvCxnSpPr>
          <p:nvPr/>
        </p:nvCxnSpPr>
        <p:spPr>
          <a:xfrm flipV="1">
            <a:off x="3634301" y="3015167"/>
            <a:ext cx="60331" cy="123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465D0C38-CE08-D74F-AB8B-E7C9E8927904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021" y="1788581"/>
            <a:ext cx="65495" cy="172791"/>
            <a:chOff x="1976204" y="1043815"/>
            <a:chExt cx="126000" cy="324000"/>
          </a:xfrm>
        </p:grpSpPr>
        <p:sp>
          <p:nvSpPr>
            <p:cNvPr id="983" name="사다리꼴[T] 107">
              <a:extLst>
                <a:ext uri="{FF2B5EF4-FFF2-40B4-BE49-F238E27FC236}">
                  <a16:creationId xmlns:a16="http://schemas.microsoft.com/office/drawing/2014/main" id="{4141C401-D31F-7F4D-B797-B85C90F5FA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84" name="모서리가 둥근 직사각형 82">
              <a:extLst>
                <a:ext uri="{FF2B5EF4-FFF2-40B4-BE49-F238E27FC236}">
                  <a16:creationId xmlns:a16="http://schemas.microsoft.com/office/drawing/2014/main" id="{EFBEBDAB-DE8C-094A-A5C9-22241D424CCD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5" name="모서리가 둥근 직사각형 82">
              <a:extLst>
                <a:ext uri="{FF2B5EF4-FFF2-40B4-BE49-F238E27FC236}">
                  <a16:creationId xmlns:a16="http://schemas.microsoft.com/office/drawing/2014/main" id="{60157A5C-7E26-E04D-8FAF-A2A3B9A7922E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6" name="모서리가 둥근 직사각형 82">
              <a:extLst>
                <a:ext uri="{FF2B5EF4-FFF2-40B4-BE49-F238E27FC236}">
                  <a16:creationId xmlns:a16="http://schemas.microsoft.com/office/drawing/2014/main" id="{5A615E8D-2C73-E940-84CD-98C248FA1BDD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7" name="모서리가 둥근 직사각형 82">
              <a:extLst>
                <a:ext uri="{FF2B5EF4-FFF2-40B4-BE49-F238E27FC236}">
                  <a16:creationId xmlns:a16="http://schemas.microsoft.com/office/drawing/2014/main" id="{50AA47F9-FE00-524D-AE14-59FACC6EFC03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717E694F-0C3D-0347-87B3-E84AAF08D0B3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0160" y="2329993"/>
            <a:ext cx="65495" cy="172791"/>
            <a:chOff x="1976204" y="1043815"/>
            <a:chExt cx="126000" cy="324000"/>
          </a:xfrm>
        </p:grpSpPr>
        <p:sp>
          <p:nvSpPr>
            <p:cNvPr id="989" name="사다리꼴[T] 107">
              <a:extLst>
                <a:ext uri="{FF2B5EF4-FFF2-40B4-BE49-F238E27FC236}">
                  <a16:creationId xmlns:a16="http://schemas.microsoft.com/office/drawing/2014/main" id="{5BFBDC98-056E-DF4A-B2BB-8B653B52F37E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0" name="모서리가 둥근 직사각형 82">
              <a:extLst>
                <a:ext uri="{FF2B5EF4-FFF2-40B4-BE49-F238E27FC236}">
                  <a16:creationId xmlns:a16="http://schemas.microsoft.com/office/drawing/2014/main" id="{037A49E8-6F7D-B448-A791-EFD0406A96E3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1" name="모서리가 둥근 직사각형 82">
              <a:extLst>
                <a:ext uri="{FF2B5EF4-FFF2-40B4-BE49-F238E27FC236}">
                  <a16:creationId xmlns:a16="http://schemas.microsoft.com/office/drawing/2014/main" id="{6A421F36-2C7E-CD45-BFED-11421C0FF5F9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2" name="모서리가 둥근 직사각형 82">
              <a:extLst>
                <a:ext uri="{FF2B5EF4-FFF2-40B4-BE49-F238E27FC236}">
                  <a16:creationId xmlns:a16="http://schemas.microsoft.com/office/drawing/2014/main" id="{D028BD53-818B-5E40-895E-F4E1FC702A3F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3" name="모서리가 둥근 직사각형 82">
              <a:extLst>
                <a:ext uri="{FF2B5EF4-FFF2-40B4-BE49-F238E27FC236}">
                  <a16:creationId xmlns:a16="http://schemas.microsoft.com/office/drawing/2014/main" id="{4823DFE5-E8CA-AF4C-BC3D-186FD935A2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7B79AD70-0226-A342-8028-0F058F0A5961}"/>
              </a:ext>
            </a:extLst>
          </p:cNvPr>
          <p:cNvGrpSpPr>
            <a:grpSpLocks/>
          </p:cNvGrpSpPr>
          <p:nvPr/>
        </p:nvGrpSpPr>
        <p:grpSpPr>
          <a:xfrm rot="10800000" flipV="1">
            <a:off x="3694632" y="2928772"/>
            <a:ext cx="65495" cy="172791"/>
            <a:chOff x="1976204" y="1043815"/>
            <a:chExt cx="126000" cy="324000"/>
          </a:xfrm>
        </p:grpSpPr>
        <p:sp>
          <p:nvSpPr>
            <p:cNvPr id="995" name="사다리꼴[T] 107">
              <a:extLst>
                <a:ext uri="{FF2B5EF4-FFF2-40B4-BE49-F238E27FC236}">
                  <a16:creationId xmlns:a16="http://schemas.microsoft.com/office/drawing/2014/main" id="{E9020886-C731-C647-AE6B-8DB4A6E5B3BD}"/>
                </a:ext>
              </a:extLst>
            </p:cNvPr>
            <p:cNvSpPr/>
            <p:nvPr/>
          </p:nvSpPr>
          <p:spPr>
            <a:xfrm rot="5400000" flipH="1">
              <a:off x="1877204" y="1142815"/>
              <a:ext cx="324000" cy="126000"/>
            </a:xfrm>
            <a:prstGeom prst="trapezoid">
              <a:avLst>
                <a:gd name="adj" fmla="val 62798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96" name="모서리가 둥근 직사각형 82">
              <a:extLst>
                <a:ext uri="{FF2B5EF4-FFF2-40B4-BE49-F238E27FC236}">
                  <a16:creationId xmlns:a16="http://schemas.microsoft.com/office/drawing/2014/main" id="{A3B3AB95-F8FA-D044-B733-A40280E004B1}"/>
                </a:ext>
              </a:extLst>
            </p:cNvPr>
            <p:cNvSpPr/>
            <p:nvPr/>
          </p:nvSpPr>
          <p:spPr>
            <a:xfrm>
              <a:off x="2053287" y="1156064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7" name="모서리가 둥근 직사각형 82">
              <a:extLst>
                <a:ext uri="{FF2B5EF4-FFF2-40B4-BE49-F238E27FC236}">
                  <a16:creationId xmlns:a16="http://schemas.microsoft.com/office/drawing/2014/main" id="{4D4F61F5-0914-4C4C-88BB-D2ECFC5336D2}"/>
                </a:ext>
              </a:extLst>
            </p:cNvPr>
            <p:cNvSpPr/>
            <p:nvPr/>
          </p:nvSpPr>
          <p:spPr>
            <a:xfrm>
              <a:off x="2052233" y="1218139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8" name="모서리가 둥근 직사각형 82">
              <a:extLst>
                <a:ext uri="{FF2B5EF4-FFF2-40B4-BE49-F238E27FC236}">
                  <a16:creationId xmlns:a16="http://schemas.microsoft.com/office/drawing/2014/main" id="{892167E3-912A-C04C-8F25-3770D573560E}"/>
                </a:ext>
              </a:extLst>
            </p:cNvPr>
            <p:cNvSpPr/>
            <p:nvPr/>
          </p:nvSpPr>
          <p:spPr>
            <a:xfrm>
              <a:off x="1978088" y="1119230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99" name="모서리가 둥근 직사각형 82">
              <a:extLst>
                <a:ext uri="{FF2B5EF4-FFF2-40B4-BE49-F238E27FC236}">
                  <a16:creationId xmlns:a16="http://schemas.microsoft.com/office/drawing/2014/main" id="{E7BE87DE-EB24-F342-AD98-8B5C68C55A1E}"/>
                </a:ext>
              </a:extLst>
            </p:cNvPr>
            <p:cNvSpPr/>
            <p:nvPr/>
          </p:nvSpPr>
          <p:spPr>
            <a:xfrm>
              <a:off x="1977174" y="1243188"/>
              <a:ext cx="46694" cy="45719"/>
            </a:xfrm>
            <a:prstGeom prst="roundRect">
              <a:avLst>
                <a:gd name="adj" fmla="val 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001" name="직선 화살표 연결선 387">
            <a:extLst>
              <a:ext uri="{FF2B5EF4-FFF2-40B4-BE49-F238E27FC236}">
                <a16:creationId xmlns:a16="http://schemas.microsoft.com/office/drawing/2014/main" id="{B2879059-B1BE-D441-9C60-10664EB6443E}"/>
              </a:ext>
            </a:extLst>
          </p:cNvPr>
          <p:cNvCxnSpPr>
            <a:cxnSpLocks/>
            <a:stCxn id="986" idx="1"/>
          </p:cNvCxnSpPr>
          <p:nvPr/>
        </p:nvCxnSpPr>
        <p:spPr>
          <a:xfrm>
            <a:off x="3754537" y="1840991"/>
            <a:ext cx="46074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Lookup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04" name="모서리가 둥근 직사각형 82">
                <a:extLst>
                  <a:ext uri="{FF2B5EF4-FFF2-40B4-BE49-F238E27FC236}">
                    <a16:creationId xmlns:a16="http://schemas.microsoft.com/office/drawing/2014/main" id="{2A263A79-7DDE-A945-A05A-6718F2376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64" y="2063611"/>
                <a:ext cx="646741" cy="880167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5" name="모서리가 둥근 직사각형 82">
            <a:extLst>
              <a:ext uri="{FF2B5EF4-FFF2-40B4-BE49-F238E27FC236}">
                <a16:creationId xmlns:a16="http://schemas.microsoft.com/office/drawing/2014/main" id="{3258F391-CAC8-D446-8022-49B97EB632E1}"/>
              </a:ext>
            </a:extLst>
          </p:cNvPr>
          <p:cNvSpPr>
            <a:spLocks/>
          </p:cNvSpPr>
          <p:nvPr/>
        </p:nvSpPr>
        <p:spPr>
          <a:xfrm>
            <a:off x="6771792" y="275056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6" name="모서리가 둥근 직사각형 82">
            <a:extLst>
              <a:ext uri="{FF2B5EF4-FFF2-40B4-BE49-F238E27FC236}">
                <a16:creationId xmlns:a16="http://schemas.microsoft.com/office/drawing/2014/main" id="{7474684E-E63E-C347-9263-C989997C25B8}"/>
              </a:ext>
            </a:extLst>
          </p:cNvPr>
          <p:cNvSpPr>
            <a:spLocks/>
          </p:cNvSpPr>
          <p:nvPr/>
        </p:nvSpPr>
        <p:spPr>
          <a:xfrm>
            <a:off x="6770196" y="2544511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7" name="모서리가 둥근 직사각형 82">
            <a:extLst>
              <a:ext uri="{FF2B5EF4-FFF2-40B4-BE49-F238E27FC236}">
                <a16:creationId xmlns:a16="http://schemas.microsoft.com/office/drawing/2014/main" id="{D7A4E230-FD2A-5D40-8E99-A492E8937DC6}"/>
              </a:ext>
            </a:extLst>
          </p:cNvPr>
          <p:cNvSpPr>
            <a:spLocks/>
          </p:cNvSpPr>
          <p:nvPr/>
        </p:nvSpPr>
        <p:spPr>
          <a:xfrm>
            <a:off x="6770196" y="2327147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8" name="모서리가 둥근 직사각형 82">
            <a:extLst>
              <a:ext uri="{FF2B5EF4-FFF2-40B4-BE49-F238E27FC236}">
                <a16:creationId xmlns:a16="http://schemas.microsoft.com/office/drawing/2014/main" id="{DE1808BE-75BD-2743-86B8-939D4D4B55FF}"/>
              </a:ext>
            </a:extLst>
          </p:cNvPr>
          <p:cNvSpPr>
            <a:spLocks/>
          </p:cNvSpPr>
          <p:nvPr/>
        </p:nvSpPr>
        <p:spPr>
          <a:xfrm>
            <a:off x="6771100" y="2117979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09" name="모서리가 둥근 직사각형 82">
            <a:extLst>
              <a:ext uri="{FF2B5EF4-FFF2-40B4-BE49-F238E27FC236}">
                <a16:creationId xmlns:a16="http://schemas.microsoft.com/office/drawing/2014/main" id="{B3F7C683-631A-9C44-B649-855DE8520C4B}"/>
              </a:ext>
            </a:extLst>
          </p:cNvPr>
          <p:cNvSpPr>
            <a:spLocks/>
          </p:cNvSpPr>
          <p:nvPr/>
        </p:nvSpPr>
        <p:spPr>
          <a:xfrm>
            <a:off x="6460200" y="2752452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0" name="모서리가 둥근 직사각형 82">
            <a:extLst>
              <a:ext uri="{FF2B5EF4-FFF2-40B4-BE49-F238E27FC236}">
                <a16:creationId xmlns:a16="http://schemas.microsoft.com/office/drawing/2014/main" id="{978D5FE7-F1EA-7344-8488-39CD2D19CAF5}"/>
              </a:ext>
            </a:extLst>
          </p:cNvPr>
          <p:cNvSpPr>
            <a:spLocks/>
          </p:cNvSpPr>
          <p:nvPr/>
        </p:nvSpPr>
        <p:spPr>
          <a:xfrm>
            <a:off x="6458606" y="253965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1" name="모서리가 둥근 직사각형 82">
            <a:extLst>
              <a:ext uri="{FF2B5EF4-FFF2-40B4-BE49-F238E27FC236}">
                <a16:creationId xmlns:a16="http://schemas.microsoft.com/office/drawing/2014/main" id="{5CCBA397-FA7B-464F-A689-50941F39CFF5}"/>
              </a:ext>
            </a:extLst>
          </p:cNvPr>
          <p:cNvSpPr>
            <a:spLocks/>
          </p:cNvSpPr>
          <p:nvPr/>
        </p:nvSpPr>
        <p:spPr>
          <a:xfrm>
            <a:off x="6458606" y="232903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2" name="모서리가 둥근 직사각형 82">
            <a:extLst>
              <a:ext uri="{FF2B5EF4-FFF2-40B4-BE49-F238E27FC236}">
                <a16:creationId xmlns:a16="http://schemas.microsoft.com/office/drawing/2014/main" id="{A88E1074-5C41-E74C-83F7-8481B2DDC659}"/>
              </a:ext>
            </a:extLst>
          </p:cNvPr>
          <p:cNvSpPr>
            <a:spLocks/>
          </p:cNvSpPr>
          <p:nvPr/>
        </p:nvSpPr>
        <p:spPr>
          <a:xfrm>
            <a:off x="6459508" y="2119868"/>
            <a:ext cx="330344" cy="138246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14" name="모서리가 둥근 직사각형 82">
            <a:extLst>
              <a:ext uri="{FF2B5EF4-FFF2-40B4-BE49-F238E27FC236}">
                <a16:creationId xmlns:a16="http://schemas.microsoft.com/office/drawing/2014/main" id="{F9C2CD45-E2F6-454F-A50F-D37A91D21861}"/>
              </a:ext>
            </a:extLst>
          </p:cNvPr>
          <p:cNvSpPr/>
          <p:nvPr/>
        </p:nvSpPr>
        <p:spPr>
          <a:xfrm>
            <a:off x="6771550" y="2000576"/>
            <a:ext cx="128005" cy="124712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015" name="직선 화살표 연결선 387">
            <a:extLst>
              <a:ext uri="{FF2B5EF4-FFF2-40B4-BE49-F238E27FC236}">
                <a16:creationId xmlns:a16="http://schemas.microsoft.com/office/drawing/2014/main" id="{BFBEE327-7931-5844-92DD-1337ADDDA576}"/>
              </a:ext>
            </a:extLst>
          </p:cNvPr>
          <p:cNvCxnSpPr>
            <a:cxnSpLocks/>
            <a:stCxn id="992" idx="1"/>
          </p:cNvCxnSpPr>
          <p:nvPr/>
        </p:nvCxnSpPr>
        <p:spPr>
          <a:xfrm>
            <a:off x="3754676" y="2382403"/>
            <a:ext cx="44683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1022" name="직선 화살표 연결선 169">
            <a:extLst>
              <a:ext uri="{FF2B5EF4-FFF2-40B4-BE49-F238E27FC236}">
                <a16:creationId xmlns:a16="http://schemas.microsoft.com/office/drawing/2014/main" id="{3435C664-E1DE-D24A-89A3-6C9280F041B3}"/>
              </a:ext>
            </a:extLst>
          </p:cNvPr>
          <p:cNvCxnSpPr>
            <a:cxnSpLocks/>
            <a:stCxn id="954" idx="3"/>
            <a:endCxn id="1010" idx="1"/>
          </p:cNvCxnSpPr>
          <p:nvPr/>
        </p:nvCxnSpPr>
        <p:spPr>
          <a:xfrm>
            <a:off x="6111097" y="2502842"/>
            <a:ext cx="347509" cy="105939"/>
          </a:xfrm>
          <a:prstGeom prst="bentConnector3">
            <a:avLst>
              <a:gd name="adj1" fmla="val 7105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023" name="직선 화살표 연결선 169">
            <a:extLst>
              <a:ext uri="{FF2B5EF4-FFF2-40B4-BE49-F238E27FC236}">
                <a16:creationId xmlns:a16="http://schemas.microsoft.com/office/drawing/2014/main" id="{ADECEE4F-8B7B-6244-9968-8F5DA0E3422B}"/>
              </a:ext>
            </a:extLst>
          </p:cNvPr>
          <p:cNvCxnSpPr>
            <a:cxnSpLocks/>
          </p:cNvCxnSpPr>
          <p:nvPr/>
        </p:nvCxnSpPr>
        <p:spPr>
          <a:xfrm>
            <a:off x="7100774" y="215562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027" name="직선 화살표 연결선 169">
            <a:extLst>
              <a:ext uri="{FF2B5EF4-FFF2-40B4-BE49-F238E27FC236}">
                <a16:creationId xmlns:a16="http://schemas.microsoft.com/office/drawing/2014/main" id="{B60FE692-F852-5343-ABFC-58801746CA77}"/>
              </a:ext>
            </a:extLst>
          </p:cNvPr>
          <p:cNvCxnSpPr>
            <a:cxnSpLocks/>
          </p:cNvCxnSpPr>
          <p:nvPr/>
        </p:nvCxnSpPr>
        <p:spPr>
          <a:xfrm>
            <a:off x="7102483" y="221946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977" name="직선 화살표 연결선 214">
            <a:extLst>
              <a:ext uri="{FF2B5EF4-FFF2-40B4-BE49-F238E27FC236}">
                <a16:creationId xmlns:a16="http://schemas.microsoft.com/office/drawing/2014/main" id="{F1CC97FF-1CDE-D749-9E63-E550BED7EC53}"/>
              </a:ext>
            </a:extLst>
          </p:cNvPr>
          <p:cNvCxnSpPr>
            <a:cxnSpLocks/>
            <a:endCxn id="772" idx="3"/>
          </p:cNvCxnSpPr>
          <p:nvPr/>
        </p:nvCxnSpPr>
        <p:spPr>
          <a:xfrm rot="10800000">
            <a:off x="883737" y="1768573"/>
            <a:ext cx="519786" cy="1141292"/>
          </a:xfrm>
          <a:prstGeom prst="bentConnector3">
            <a:avLst>
              <a:gd name="adj1" fmla="val 1836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  <a:effectLst/>
        </p:spPr>
      </p:cxn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D4167D2C-A8F9-DB46-9214-A30D9811EF4F}"/>
              </a:ext>
            </a:extLst>
          </p:cNvPr>
          <p:cNvGrpSpPr>
            <a:grpSpLocks/>
          </p:cNvGrpSpPr>
          <p:nvPr/>
        </p:nvGrpSpPr>
        <p:grpSpPr>
          <a:xfrm>
            <a:off x="963724" y="1709879"/>
            <a:ext cx="138635" cy="103210"/>
            <a:chOff x="8888668" y="2003982"/>
            <a:chExt cx="72210" cy="53758"/>
          </a:xfrm>
          <a:solidFill>
            <a:sysClr val="window" lastClr="FFFFFF"/>
          </a:solidFill>
        </p:grpSpPr>
        <p:sp>
          <p:nvSpPr>
            <p:cNvPr id="1017" name="자유형 1016">
              <a:extLst>
                <a:ext uri="{FF2B5EF4-FFF2-40B4-BE49-F238E27FC236}">
                  <a16:creationId xmlns:a16="http://schemas.microsoft.com/office/drawing/2014/main" id="{B073B7B4-3730-7748-A32C-FD2E76C91CAB}"/>
                </a:ext>
              </a:extLst>
            </p:cNvPr>
            <p:cNvSpPr/>
            <p:nvPr/>
          </p:nvSpPr>
          <p:spPr>
            <a:xfrm>
              <a:off x="8888878" y="2003982"/>
              <a:ext cx="72000" cy="42369"/>
            </a:xfrm>
            <a:custGeom>
              <a:avLst/>
              <a:gdLst>
                <a:gd name="connsiteX0" fmla="*/ 36000 w 72000"/>
                <a:gd name="connsiteY0" fmla="*/ 0 h 42369"/>
                <a:gd name="connsiteX1" fmla="*/ 72000 w 72000"/>
                <a:gd name="connsiteY1" fmla="*/ 36000 h 42369"/>
                <a:gd name="connsiteX2" fmla="*/ 69362 w 72000"/>
                <a:gd name="connsiteY2" fmla="*/ 42369 h 42369"/>
                <a:gd name="connsiteX3" fmla="*/ 2638 w 72000"/>
                <a:gd name="connsiteY3" fmla="*/ 42369 h 42369"/>
                <a:gd name="connsiteX4" fmla="*/ 0 w 72000"/>
                <a:gd name="connsiteY4" fmla="*/ 36000 h 42369"/>
                <a:gd name="connsiteX5" fmla="*/ 36000 w 72000"/>
                <a:gd name="connsiteY5" fmla="*/ 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" h="42369">
                  <a:moveTo>
                    <a:pt x="36000" y="0"/>
                  </a:moveTo>
                  <a:cubicBezTo>
                    <a:pt x="55882" y="0"/>
                    <a:pt x="72000" y="16118"/>
                    <a:pt x="72000" y="36000"/>
                  </a:cubicBezTo>
                  <a:lnTo>
                    <a:pt x="69362" y="42369"/>
                  </a:lnTo>
                  <a:lnTo>
                    <a:pt x="2638" y="42369"/>
                  </a:lnTo>
                  <a:lnTo>
                    <a:pt x="0" y="36000"/>
                  </a:lnTo>
                  <a:cubicBezTo>
                    <a:pt x="0" y="16118"/>
                    <a:pt x="16118" y="0"/>
                    <a:pt x="3600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571A353C-06B5-DD49-A958-94511276B7C5}"/>
                </a:ext>
              </a:extLst>
            </p:cNvPr>
            <p:cNvSpPr/>
            <p:nvPr/>
          </p:nvSpPr>
          <p:spPr>
            <a:xfrm>
              <a:off x="8888668" y="2039740"/>
              <a:ext cx="72000" cy="18000"/>
            </a:xfrm>
            <a:prstGeom prst="rect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019" name="직선 화살표 연결선 176">
            <a:extLst>
              <a:ext uri="{FF2B5EF4-FFF2-40B4-BE49-F238E27FC236}">
                <a16:creationId xmlns:a16="http://schemas.microsoft.com/office/drawing/2014/main" id="{E4975CD0-ED77-654C-8368-2DA059765469}"/>
              </a:ext>
            </a:extLst>
          </p:cNvPr>
          <p:cNvCxnSpPr>
            <a:cxnSpLocks/>
            <a:stCxn id="958" idx="3"/>
            <a:endCxn id="783" idx="0"/>
          </p:cNvCxnSpPr>
          <p:nvPr/>
        </p:nvCxnSpPr>
        <p:spPr>
          <a:xfrm flipH="1" flipV="1">
            <a:off x="1027810" y="2204056"/>
            <a:ext cx="3388060" cy="371201"/>
          </a:xfrm>
          <a:prstGeom prst="bentConnector4">
            <a:avLst>
              <a:gd name="adj1" fmla="val -4194"/>
              <a:gd name="adj2" fmla="val 348911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69" name="직선 화살표 연결선 169">
            <a:extLst>
              <a:ext uri="{FF2B5EF4-FFF2-40B4-BE49-F238E27FC236}">
                <a16:creationId xmlns:a16="http://schemas.microsoft.com/office/drawing/2014/main" id="{51AED344-F1B8-D94C-9ACD-FB78EE6E5B75}"/>
              </a:ext>
            </a:extLst>
          </p:cNvPr>
          <p:cNvCxnSpPr>
            <a:cxnSpLocks/>
          </p:cNvCxnSpPr>
          <p:nvPr/>
        </p:nvCxnSpPr>
        <p:spPr>
          <a:xfrm>
            <a:off x="7095134" y="2364460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0" name="직선 화살표 연결선 169">
            <a:extLst>
              <a:ext uri="{FF2B5EF4-FFF2-40B4-BE49-F238E27FC236}">
                <a16:creationId xmlns:a16="http://schemas.microsoft.com/office/drawing/2014/main" id="{5452FACB-B570-D243-96BE-214D8B693EA2}"/>
              </a:ext>
            </a:extLst>
          </p:cNvPr>
          <p:cNvCxnSpPr>
            <a:cxnSpLocks/>
          </p:cNvCxnSpPr>
          <p:nvPr/>
        </p:nvCxnSpPr>
        <p:spPr>
          <a:xfrm>
            <a:off x="7096843" y="2428308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1" name="직선 화살표 연결선 169">
            <a:extLst>
              <a:ext uri="{FF2B5EF4-FFF2-40B4-BE49-F238E27FC236}">
                <a16:creationId xmlns:a16="http://schemas.microsoft.com/office/drawing/2014/main" id="{B6B5DBDE-66D9-FE49-ABA5-209A57682755}"/>
              </a:ext>
            </a:extLst>
          </p:cNvPr>
          <p:cNvCxnSpPr>
            <a:cxnSpLocks/>
          </p:cNvCxnSpPr>
          <p:nvPr/>
        </p:nvCxnSpPr>
        <p:spPr>
          <a:xfrm>
            <a:off x="7100783" y="2584589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2" name="직선 화살표 연결선 169">
            <a:extLst>
              <a:ext uri="{FF2B5EF4-FFF2-40B4-BE49-F238E27FC236}">
                <a16:creationId xmlns:a16="http://schemas.microsoft.com/office/drawing/2014/main" id="{98EBC4AA-8A7C-C34E-8C78-C1AC6417A4C4}"/>
              </a:ext>
            </a:extLst>
          </p:cNvPr>
          <p:cNvCxnSpPr>
            <a:cxnSpLocks/>
          </p:cNvCxnSpPr>
          <p:nvPr/>
        </p:nvCxnSpPr>
        <p:spPr>
          <a:xfrm>
            <a:off x="7102492" y="2648437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3" name="직선 화살표 연결선 169">
            <a:extLst>
              <a:ext uri="{FF2B5EF4-FFF2-40B4-BE49-F238E27FC236}">
                <a16:creationId xmlns:a16="http://schemas.microsoft.com/office/drawing/2014/main" id="{D6E3B965-089C-474A-AB57-B5F33FD980BE}"/>
              </a:ext>
            </a:extLst>
          </p:cNvPr>
          <p:cNvCxnSpPr>
            <a:cxnSpLocks/>
          </p:cNvCxnSpPr>
          <p:nvPr/>
        </p:nvCxnSpPr>
        <p:spPr>
          <a:xfrm>
            <a:off x="7100782" y="2787793"/>
            <a:ext cx="21086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cxnSp>
        <p:nvCxnSpPr>
          <p:cNvPr id="1274" name="직선 화살표 연결선 169">
            <a:extLst>
              <a:ext uri="{FF2B5EF4-FFF2-40B4-BE49-F238E27FC236}">
                <a16:creationId xmlns:a16="http://schemas.microsoft.com/office/drawing/2014/main" id="{4BAE3720-D2F9-A348-B61F-13A8AD46940C}"/>
              </a:ext>
            </a:extLst>
          </p:cNvPr>
          <p:cNvCxnSpPr>
            <a:cxnSpLocks/>
          </p:cNvCxnSpPr>
          <p:nvPr/>
        </p:nvCxnSpPr>
        <p:spPr>
          <a:xfrm>
            <a:off x="7102491" y="2851641"/>
            <a:ext cx="207287" cy="82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none" w="sm" len="sm"/>
          </a:ln>
          <a:effectLst/>
        </p:spPr>
      </p:cxnSp>
      <p:sp>
        <p:nvSpPr>
          <p:cNvPr id="1309" name="모서리가 둥근 직사각형 82">
            <a:extLst>
              <a:ext uri="{FF2B5EF4-FFF2-40B4-BE49-F238E27FC236}">
                <a16:creationId xmlns:a16="http://schemas.microsoft.com/office/drawing/2014/main" id="{C4613B7F-8481-624B-9AF5-49F62B3CB207}"/>
              </a:ext>
            </a:extLst>
          </p:cNvPr>
          <p:cNvSpPr>
            <a:spLocks/>
          </p:cNvSpPr>
          <p:nvPr/>
        </p:nvSpPr>
        <p:spPr>
          <a:xfrm>
            <a:off x="270703" y="3410402"/>
            <a:ext cx="129417" cy="123749"/>
          </a:xfrm>
          <a:prstGeom prst="roundRect">
            <a:avLst>
              <a:gd name="adj" fmla="val 0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34" name="모서리가 둥근 직사각형 82">
            <a:extLst>
              <a:ext uri="{FF2B5EF4-FFF2-40B4-BE49-F238E27FC236}">
                <a16:creationId xmlns:a16="http://schemas.microsoft.com/office/drawing/2014/main" id="{C26E950F-7BAA-F74B-9908-4AC7969CC468}"/>
              </a:ext>
            </a:extLst>
          </p:cNvPr>
          <p:cNvSpPr>
            <a:spLocks/>
          </p:cNvSpPr>
          <p:nvPr/>
        </p:nvSpPr>
        <p:spPr>
          <a:xfrm>
            <a:off x="260895" y="3408224"/>
            <a:ext cx="8598702" cy="17254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18000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1">
              <a:lnSpc>
                <a:spcPct val="70000"/>
              </a:lnSpc>
              <a:buClrTx/>
              <a:defRPr/>
            </a:pPr>
            <a:r>
              <a:rPr kumimoji="1" lang="en-US" altLang="ko-KR" sz="1000" b="1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</a:t>
            </a:r>
            <a:r>
              <a:rPr kumimoji="1" lang="ko-KR" altLang="en-US" sz="1000" b="1" kern="1200" dirty="0">
                <a:solidFill>
                  <a:prstClr val="black"/>
                </a:solidFill>
                <a:latin typeface="Lato" panose="020F0502020204030203" pitchFamily="34" charset="0"/>
                <a:ea typeface="맑은 고딕" panose="020B0503020000020004" pitchFamily="34" charset="-127"/>
                <a:cs typeface="Lato" panose="020F0502020204030203" pitchFamily="34" charset="0"/>
              </a:rPr>
              <a:t> </a:t>
            </a:r>
            <a:r>
              <a:rPr kumimoji="1" lang="en-US" altLang="ko-KR" sz="10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 Access Interface)</a:t>
            </a:r>
          </a:p>
        </p:txBody>
      </p:sp>
      <p:cxnSp>
        <p:nvCxnSpPr>
          <p:cNvPr id="786" name="직선 화살표 연결선 785">
            <a:extLst>
              <a:ext uri="{FF2B5EF4-FFF2-40B4-BE49-F238E27FC236}">
                <a16:creationId xmlns:a16="http://schemas.microsoft.com/office/drawing/2014/main" id="{6DF8731D-E27D-854C-8FBC-F6A9484D8F73}"/>
              </a:ext>
            </a:extLst>
          </p:cNvPr>
          <p:cNvCxnSpPr>
            <a:cxnSpLocks/>
            <a:endCxn id="700" idx="3"/>
          </p:cNvCxnSpPr>
          <p:nvPr/>
        </p:nvCxnSpPr>
        <p:spPr>
          <a:xfrm rot="16200000" flipV="1">
            <a:off x="4862718" y="2897181"/>
            <a:ext cx="938707" cy="10069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A2033985-B425-7743-9F6F-5D4EA5E1542C}"/>
              </a:ext>
            </a:extLst>
          </p:cNvPr>
          <p:cNvCxnSpPr>
            <a:cxnSpLocks/>
            <a:endCxn id="699" idx="2"/>
          </p:cNvCxnSpPr>
          <p:nvPr/>
        </p:nvCxnSpPr>
        <p:spPr>
          <a:xfrm flipV="1">
            <a:off x="4977850" y="3228412"/>
            <a:ext cx="0" cy="17981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grpSp>
        <p:nvGrpSpPr>
          <p:cNvPr id="723" name="그룹 722">
            <a:extLst>
              <a:ext uri="{FF2B5EF4-FFF2-40B4-BE49-F238E27FC236}">
                <a16:creationId xmlns:a16="http://schemas.microsoft.com/office/drawing/2014/main" id="{92D8C7A7-7279-C140-ABF4-ECD5D5F2ECBE}"/>
              </a:ext>
            </a:extLst>
          </p:cNvPr>
          <p:cNvGrpSpPr>
            <a:grpSpLocks noChangeAspect="1"/>
          </p:cNvGrpSpPr>
          <p:nvPr/>
        </p:nvGrpSpPr>
        <p:grpSpPr>
          <a:xfrm>
            <a:off x="7490723" y="2202949"/>
            <a:ext cx="179999" cy="180000"/>
            <a:chOff x="4434840" y="3703320"/>
            <a:chExt cx="144780" cy="144780"/>
          </a:xfrm>
          <a:solidFill>
            <a:schemeClr val="bg1">
              <a:lumMod val="50000"/>
            </a:schemeClr>
          </a:solidFill>
        </p:grpSpPr>
        <p:sp>
          <p:nvSpPr>
            <p:cNvPr id="724" name="타원 723">
              <a:extLst>
                <a:ext uri="{FF2B5EF4-FFF2-40B4-BE49-F238E27FC236}">
                  <a16:creationId xmlns:a16="http://schemas.microsoft.com/office/drawing/2014/main" id="{D199B402-53C6-3449-B2BE-65FD9A481D35}"/>
                </a:ext>
              </a:extLst>
            </p:cNvPr>
            <p:cNvSpPr/>
            <p:nvPr/>
          </p:nvSpPr>
          <p:spPr>
            <a:xfrm>
              <a:off x="4434840" y="3703320"/>
              <a:ext cx="144780" cy="144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725" name="그룹 724">
              <a:extLst>
                <a:ext uri="{FF2B5EF4-FFF2-40B4-BE49-F238E27FC236}">
                  <a16:creationId xmlns:a16="http://schemas.microsoft.com/office/drawing/2014/main" id="{1EA1D736-58E8-3949-8BF9-B305A5929EE3}"/>
                </a:ext>
              </a:extLst>
            </p:cNvPr>
            <p:cNvGrpSpPr/>
            <p:nvPr/>
          </p:nvGrpSpPr>
          <p:grpSpPr>
            <a:xfrm>
              <a:off x="4458630" y="3727110"/>
              <a:ext cx="97200" cy="97200"/>
              <a:chOff x="4967265" y="3943350"/>
              <a:chExt cx="97200" cy="97200"/>
            </a:xfrm>
            <a:grpFill/>
          </p:grpSpPr>
          <p:cxnSp>
            <p:nvCxnSpPr>
              <p:cNvPr id="726" name="직선 연결선 431">
                <a:extLst>
                  <a:ext uri="{FF2B5EF4-FFF2-40B4-BE49-F238E27FC236}">
                    <a16:creationId xmlns:a16="http://schemas.microsoft.com/office/drawing/2014/main" id="{EB9C5F0F-B2B8-524A-898C-F02A41C69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265" y="3991950"/>
                <a:ext cx="97200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27" name="직선 연결선 432">
                <a:extLst>
                  <a:ext uri="{FF2B5EF4-FFF2-40B4-BE49-F238E27FC236}">
                    <a16:creationId xmlns:a16="http://schemas.microsoft.com/office/drawing/2014/main" id="{F55AE21B-B64B-BE4F-8D32-26319D99A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865" y="3943350"/>
                <a:ext cx="0" cy="9720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72" name="모서리가 둥근 직사각형 571">
            <a:extLst>
              <a:ext uri="{FF2B5EF4-FFF2-40B4-BE49-F238E27FC236}">
                <a16:creationId xmlns:a16="http://schemas.microsoft.com/office/drawing/2014/main" id="{53B3FE18-60B6-0D42-A917-0745A84C9D68}"/>
              </a:ext>
            </a:extLst>
          </p:cNvPr>
          <p:cNvSpPr/>
          <p:nvPr/>
        </p:nvSpPr>
        <p:spPr>
          <a:xfrm>
            <a:off x="222660" y="3792242"/>
            <a:ext cx="8698679" cy="872436"/>
          </a:xfrm>
          <a:prstGeom prst="roundRect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0" bIns="0" rtlCol="0" anchor="ctr"/>
          <a:lstStyle/>
          <a:p>
            <a:r>
              <a:rPr lang="en-US" altLang="ko-KR" kern="12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   The outcome of Reduction Unit is passed to the Top-k Selection unit.</a:t>
            </a:r>
          </a:p>
          <a:p>
            <a:r>
              <a:rPr lang="en-US" altLang="ko-Kore-KR" kern="12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   Final top-k selected vectors are stored in the memory as the final outcome for the query</a:t>
            </a:r>
            <a:endParaRPr lang="ko-Kore-KR" altLang="en-US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3" name="모서리가 둥근 직사각형 342">
            <a:extLst>
              <a:ext uri="{FF2B5EF4-FFF2-40B4-BE49-F238E27FC236}">
                <a16:creationId xmlns:a16="http://schemas.microsoft.com/office/drawing/2014/main" id="{1C546D89-AC36-5744-86DC-256230CA101E}"/>
              </a:ext>
            </a:extLst>
          </p:cNvPr>
          <p:cNvSpPr/>
          <p:nvPr/>
        </p:nvSpPr>
        <p:spPr>
          <a:xfrm>
            <a:off x="370049" y="3644744"/>
            <a:ext cx="3493551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Process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kumimoji="1" lang="ko-KR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 – Top-k Selection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00" name="직선 화살표 연결선 387">
            <a:extLst>
              <a:ext uri="{FF2B5EF4-FFF2-40B4-BE49-F238E27FC236}">
                <a16:creationId xmlns:a16="http://schemas.microsoft.com/office/drawing/2014/main" id="{AE9F9DC5-061D-D84C-B6B8-F78E1CDCFE64}"/>
              </a:ext>
            </a:extLst>
          </p:cNvPr>
          <p:cNvCxnSpPr>
            <a:cxnSpLocks/>
            <a:stCxn id="999" idx="1"/>
            <a:endCxn id="781" idx="1"/>
          </p:cNvCxnSpPr>
          <p:nvPr/>
        </p:nvCxnSpPr>
        <p:spPr>
          <a:xfrm flipV="1">
            <a:off x="3759623" y="1907437"/>
            <a:ext cx="257034" cy="1139853"/>
          </a:xfrm>
          <a:prstGeom prst="bentConnector3">
            <a:avLst>
              <a:gd name="adj1" fmla="val 397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21" name="직선 화살표 연결선 387">
            <a:extLst>
              <a:ext uri="{FF2B5EF4-FFF2-40B4-BE49-F238E27FC236}">
                <a16:creationId xmlns:a16="http://schemas.microsoft.com/office/drawing/2014/main" id="{C5B5F8F8-8E03-B842-98D0-F3C12BA788DA}"/>
              </a:ext>
            </a:extLst>
          </p:cNvPr>
          <p:cNvCxnSpPr>
            <a:cxnSpLocks/>
            <a:stCxn id="993" idx="1"/>
          </p:cNvCxnSpPr>
          <p:nvPr/>
        </p:nvCxnSpPr>
        <p:spPr>
          <a:xfrm>
            <a:off x="3755151" y="2448511"/>
            <a:ext cx="108449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981" name="직선 화살표 연결선 387">
            <a:extLst>
              <a:ext uri="{FF2B5EF4-FFF2-40B4-BE49-F238E27FC236}">
                <a16:creationId xmlns:a16="http://schemas.microsoft.com/office/drawing/2014/main" id="{2E1E89FE-3E49-4746-ACAC-D49B4BE138ED}"/>
              </a:ext>
            </a:extLst>
          </p:cNvPr>
          <p:cNvCxnSpPr>
            <a:cxnSpLocks/>
            <a:stCxn id="987" idx="1"/>
            <a:endCxn id="781" idx="1"/>
          </p:cNvCxnSpPr>
          <p:nvPr/>
        </p:nvCxnSpPr>
        <p:spPr>
          <a:xfrm>
            <a:off x="3755012" y="1907099"/>
            <a:ext cx="261645" cy="33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179" name="직선 화살표 연결선 387">
            <a:extLst>
              <a:ext uri="{FF2B5EF4-FFF2-40B4-BE49-F238E27FC236}">
                <a16:creationId xmlns:a16="http://schemas.microsoft.com/office/drawing/2014/main" id="{00C71855-E095-C847-B4E4-D73B6BDD6E2F}"/>
              </a:ext>
            </a:extLst>
          </p:cNvPr>
          <p:cNvCxnSpPr>
            <a:cxnSpLocks/>
            <a:stCxn id="998" idx="1"/>
            <a:endCxn id="1014" idx="0"/>
          </p:cNvCxnSpPr>
          <p:nvPr/>
        </p:nvCxnSpPr>
        <p:spPr>
          <a:xfrm flipV="1">
            <a:off x="3759148" y="2000576"/>
            <a:ext cx="3076405" cy="980606"/>
          </a:xfrm>
          <a:prstGeom prst="bentConnector4">
            <a:avLst>
              <a:gd name="adj1" fmla="val 1275"/>
              <a:gd name="adj2" fmla="val 131362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760" name="직선 화살표 연결선 176">
            <a:extLst>
              <a:ext uri="{FF2B5EF4-FFF2-40B4-BE49-F238E27FC236}">
                <a16:creationId xmlns:a16="http://schemas.microsoft.com/office/drawing/2014/main" id="{C0B97484-2BC5-CB4F-BC7E-795E717ECD92}"/>
              </a:ext>
            </a:extLst>
          </p:cNvPr>
          <p:cNvCxnSpPr>
            <a:cxnSpLocks/>
            <a:stCxn id="958" idx="2"/>
            <a:endCxn id="699" idx="1"/>
          </p:cNvCxnSpPr>
          <p:nvPr/>
        </p:nvCxnSpPr>
        <p:spPr>
          <a:xfrm rot="16200000" flipH="1">
            <a:off x="4252814" y="2653508"/>
            <a:ext cx="327141" cy="51164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83" name="직선 화살표 연결선 176">
            <a:extLst>
              <a:ext uri="{FF2B5EF4-FFF2-40B4-BE49-F238E27FC236}">
                <a16:creationId xmlns:a16="http://schemas.microsoft.com/office/drawing/2014/main" id="{A426E34C-4322-0F4A-B2BF-74B7A82B433C}"/>
              </a:ext>
            </a:extLst>
          </p:cNvPr>
          <p:cNvCxnSpPr>
            <a:cxnSpLocks/>
            <a:stCxn id="958" idx="2"/>
            <a:endCxn id="759" idx="1"/>
          </p:cNvCxnSpPr>
          <p:nvPr/>
        </p:nvCxnSpPr>
        <p:spPr>
          <a:xfrm rot="16200000" flipH="1">
            <a:off x="6113424" y="792897"/>
            <a:ext cx="22238" cy="3927961"/>
          </a:xfrm>
          <a:prstGeom prst="bentConnector3">
            <a:avLst>
              <a:gd name="adj1" fmla="val 248795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0659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8F73A9B-8704-294C-BA65-6B6D40CA8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Modern </a:t>
            </a:r>
            <a:r>
              <a:rPr kumimoji="1" lang="en-US" altLang="ko-Kore-KR" dirty="0"/>
              <a:t>algorithms and neural network models</a:t>
            </a:r>
            <a:r>
              <a:rPr lang="en-US" altLang="ko-Kore-KR" dirty="0"/>
              <a:t> represent </a:t>
            </a:r>
          </a:p>
          <a:p>
            <a:pPr marL="596900" lvl="1" indent="0">
              <a:buNone/>
            </a:pPr>
            <a:r>
              <a:rPr lang="en-US" altLang="ko-Kore-KR" sz="1800" dirty="0"/>
              <a:t>	An entity </a:t>
            </a:r>
            <a:r>
              <a:rPr lang="en-US" altLang="ko-Kore-KR" sz="1800" dirty="0">
                <a:sym typeface="Wingdings" pitchFamily="2" charset="2"/>
              </a:rPr>
              <a:t> A</a:t>
            </a:r>
            <a:r>
              <a:rPr lang="en-US" altLang="ko-Kore-KR" sz="1800" dirty="0"/>
              <a:t> learned high-dimensional vector called </a:t>
            </a:r>
            <a:r>
              <a:rPr lang="en-US" altLang="ko-Kore-KR" sz="1800" b="1" i="1" u="sng" dirty="0">
                <a:solidFill>
                  <a:srgbClr val="E54073"/>
                </a:solidFill>
              </a:rPr>
              <a:t>embedding</a:t>
            </a:r>
            <a:endParaRPr lang="ko-Kore-KR" altLang="en-US" sz="1800" b="1" i="1" u="sng" dirty="0">
              <a:solidFill>
                <a:srgbClr val="E54073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E00B9-A3AD-C847-8390-315F223B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What is Nearest Neighbor Search (NNS)?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C913D-EFC4-C347-8B52-1646370A8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pic>
        <p:nvPicPr>
          <p:cNvPr id="8" name="그래픽 7" descr="비디오 카메라 단색으로 채워진">
            <a:extLst>
              <a:ext uri="{FF2B5EF4-FFF2-40B4-BE49-F238E27FC236}">
                <a16:creationId xmlns:a16="http://schemas.microsoft.com/office/drawing/2014/main" id="{7E20D863-236E-3140-8EB1-F5F6BEB2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8467" y="2903185"/>
            <a:ext cx="914400" cy="914400"/>
          </a:xfrm>
          <a:prstGeom prst="rect">
            <a:avLst/>
          </a:prstGeom>
        </p:spPr>
      </p:pic>
      <p:pic>
        <p:nvPicPr>
          <p:cNvPr id="16" name="그래픽 15" descr="이미지 단색으로 채워진">
            <a:extLst>
              <a:ext uri="{FF2B5EF4-FFF2-40B4-BE49-F238E27FC236}">
                <a16:creationId xmlns:a16="http://schemas.microsoft.com/office/drawing/2014/main" id="{B699D32C-1C7C-5141-908D-F4E8E5293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8467" y="207289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BDE29F-25E9-A243-B89B-189065F9FED6}"/>
              </a:ext>
            </a:extLst>
          </p:cNvPr>
          <p:cNvSpPr txBox="1"/>
          <p:nvPr/>
        </p:nvSpPr>
        <p:spPr>
          <a:xfrm>
            <a:off x="1955036" y="2427748"/>
            <a:ext cx="593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54D5A-96C1-B24E-B390-95880F922C95}"/>
              </a:ext>
            </a:extLst>
          </p:cNvPr>
          <p:cNvSpPr txBox="1"/>
          <p:nvPr/>
        </p:nvSpPr>
        <p:spPr>
          <a:xfrm>
            <a:off x="1967860" y="3321935"/>
            <a:ext cx="580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EDABC9-36F8-7E49-9C84-44167D373001}"/>
              </a:ext>
            </a:extLst>
          </p:cNvPr>
          <p:cNvSpPr txBox="1"/>
          <p:nvPr/>
        </p:nvSpPr>
        <p:spPr>
          <a:xfrm>
            <a:off x="1975874" y="4121004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FA46CF-6262-EE4C-974C-F65B78162DC8}"/>
              </a:ext>
            </a:extLst>
          </p:cNvPr>
          <p:cNvSpPr txBox="1"/>
          <p:nvPr/>
        </p:nvSpPr>
        <p:spPr>
          <a:xfrm>
            <a:off x="4469192" y="241786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embedding</a:t>
            </a:r>
            <a:endParaRPr kumimoji="1" lang="ko-Kore-KR" altLang="en-US" b="1" i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218EC68E-126D-B94E-946F-6B38063C0477}"/>
              </a:ext>
            </a:extLst>
          </p:cNvPr>
          <p:cNvSpPr/>
          <p:nvPr/>
        </p:nvSpPr>
        <p:spPr>
          <a:xfrm flipV="1">
            <a:off x="3969318" y="2469466"/>
            <a:ext cx="268637" cy="204567"/>
          </a:xfrm>
          <a:prstGeom prst="rightArrow">
            <a:avLst/>
          </a:prstGeom>
          <a:solidFill>
            <a:srgbClr val="AAB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774002-A54C-6C40-8FCB-647EBB2D6DF0}"/>
              </a:ext>
            </a:extLst>
          </p:cNvPr>
          <p:cNvGrpSpPr/>
          <p:nvPr/>
        </p:nvGrpSpPr>
        <p:grpSpPr>
          <a:xfrm>
            <a:off x="2681055" y="3950935"/>
            <a:ext cx="770524" cy="647699"/>
            <a:chOff x="2681055" y="3857625"/>
            <a:chExt cx="770524" cy="647699"/>
          </a:xfrm>
        </p:grpSpPr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9D885A97-CA8A-8449-94F3-01078EBDE860}"/>
                </a:ext>
              </a:extLst>
            </p:cNvPr>
            <p:cNvSpPr/>
            <p:nvPr/>
          </p:nvSpPr>
          <p:spPr>
            <a:xfrm>
              <a:off x="3098964" y="3857625"/>
              <a:ext cx="140969" cy="279558"/>
            </a:xfrm>
            <a:custGeom>
              <a:avLst/>
              <a:gdLst>
                <a:gd name="connsiteX0" fmla="*/ 0 w 140969"/>
                <a:gd name="connsiteY0" fmla="*/ 0 h 279558"/>
                <a:gd name="connsiteX1" fmla="*/ 0 w 140969"/>
                <a:gd name="connsiteY1" fmla="*/ 141065 h 279558"/>
                <a:gd name="connsiteX2" fmla="*/ 80486 w 140969"/>
                <a:gd name="connsiteY2" fmla="*/ 141065 h 279558"/>
                <a:gd name="connsiteX3" fmla="*/ 0 w 140969"/>
                <a:gd name="connsiteY3" fmla="*/ 219075 h 279558"/>
                <a:gd name="connsiteX4" fmla="*/ 0 w 140969"/>
                <a:gd name="connsiteY4" fmla="*/ 279559 h 279558"/>
                <a:gd name="connsiteX5" fmla="*/ 140970 w 140969"/>
                <a:gd name="connsiteY5" fmla="*/ 140780 h 279558"/>
                <a:gd name="connsiteX6" fmla="*/ 140970 w 140969"/>
                <a:gd name="connsiteY6" fmla="*/ 140780 h 279558"/>
                <a:gd name="connsiteX7" fmla="*/ 140970 w 140969"/>
                <a:gd name="connsiteY7" fmla="*/ 0 h 27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558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064D2737-235B-244F-9D45-63CB4AC4C3E8}"/>
                </a:ext>
              </a:extLst>
            </p:cNvPr>
            <p:cNvSpPr/>
            <p:nvPr/>
          </p:nvSpPr>
          <p:spPr>
            <a:xfrm>
              <a:off x="3310609" y="3857625"/>
              <a:ext cx="140970" cy="279558"/>
            </a:xfrm>
            <a:custGeom>
              <a:avLst/>
              <a:gdLst>
                <a:gd name="connsiteX0" fmla="*/ 0 w 140970"/>
                <a:gd name="connsiteY0" fmla="*/ 0 h 279558"/>
                <a:gd name="connsiteX1" fmla="*/ 0 w 140970"/>
                <a:gd name="connsiteY1" fmla="*/ 141065 h 279558"/>
                <a:gd name="connsiteX2" fmla="*/ 80486 w 140970"/>
                <a:gd name="connsiteY2" fmla="*/ 141065 h 279558"/>
                <a:gd name="connsiteX3" fmla="*/ 0 w 140970"/>
                <a:gd name="connsiteY3" fmla="*/ 219075 h 279558"/>
                <a:gd name="connsiteX4" fmla="*/ 0 w 140970"/>
                <a:gd name="connsiteY4" fmla="*/ 279559 h 279558"/>
                <a:gd name="connsiteX5" fmla="*/ 140970 w 140970"/>
                <a:gd name="connsiteY5" fmla="*/ 140780 h 279558"/>
                <a:gd name="connsiteX6" fmla="*/ 140970 w 140970"/>
                <a:gd name="connsiteY6" fmla="*/ 140780 h 279558"/>
                <a:gd name="connsiteX7" fmla="*/ 140970 w 140970"/>
                <a:gd name="connsiteY7" fmla="*/ 0 h 27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70" h="279558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55CB80F4-4986-194D-9C87-DBC83DF018F9}"/>
                </a:ext>
              </a:extLst>
            </p:cNvPr>
            <p:cNvSpPr/>
            <p:nvPr/>
          </p:nvSpPr>
          <p:spPr>
            <a:xfrm>
              <a:off x="2892700" y="4225480"/>
              <a:ext cx="140969" cy="279844"/>
            </a:xfrm>
            <a:custGeom>
              <a:avLst/>
              <a:gdLst>
                <a:gd name="connsiteX0" fmla="*/ 140970 w 140969"/>
                <a:gd name="connsiteY0" fmla="*/ 279845 h 279844"/>
                <a:gd name="connsiteX1" fmla="*/ 140970 w 140969"/>
                <a:gd name="connsiteY1" fmla="*/ 138779 h 279844"/>
                <a:gd name="connsiteX2" fmla="*/ 60484 w 140969"/>
                <a:gd name="connsiteY2" fmla="*/ 138779 h 279844"/>
                <a:gd name="connsiteX3" fmla="*/ 140970 w 140969"/>
                <a:gd name="connsiteY3" fmla="*/ 60770 h 279844"/>
                <a:gd name="connsiteX4" fmla="*/ 140970 w 140969"/>
                <a:gd name="connsiteY4" fmla="*/ 0 h 279844"/>
                <a:gd name="connsiteX5" fmla="*/ 0 w 140969"/>
                <a:gd name="connsiteY5" fmla="*/ 138779 h 279844"/>
                <a:gd name="connsiteX6" fmla="*/ 0 w 140969"/>
                <a:gd name="connsiteY6" fmla="*/ 138779 h 279844"/>
                <a:gd name="connsiteX7" fmla="*/ 0 w 140969"/>
                <a:gd name="connsiteY7" fmla="*/ 279845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844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47124836-2837-1641-B7CC-5ACCBBAE8A77}"/>
                </a:ext>
              </a:extLst>
            </p:cNvPr>
            <p:cNvSpPr/>
            <p:nvPr/>
          </p:nvSpPr>
          <p:spPr>
            <a:xfrm>
              <a:off x="2681055" y="4225480"/>
              <a:ext cx="140969" cy="279844"/>
            </a:xfrm>
            <a:custGeom>
              <a:avLst/>
              <a:gdLst>
                <a:gd name="connsiteX0" fmla="*/ 140970 w 140969"/>
                <a:gd name="connsiteY0" fmla="*/ 279845 h 279844"/>
                <a:gd name="connsiteX1" fmla="*/ 140970 w 140969"/>
                <a:gd name="connsiteY1" fmla="*/ 138779 h 279844"/>
                <a:gd name="connsiteX2" fmla="*/ 60484 w 140969"/>
                <a:gd name="connsiteY2" fmla="*/ 138779 h 279844"/>
                <a:gd name="connsiteX3" fmla="*/ 140970 w 140969"/>
                <a:gd name="connsiteY3" fmla="*/ 60770 h 279844"/>
                <a:gd name="connsiteX4" fmla="*/ 140970 w 140969"/>
                <a:gd name="connsiteY4" fmla="*/ 0 h 279844"/>
                <a:gd name="connsiteX5" fmla="*/ 0 w 140969"/>
                <a:gd name="connsiteY5" fmla="*/ 138779 h 279844"/>
                <a:gd name="connsiteX6" fmla="*/ 0 w 140969"/>
                <a:gd name="connsiteY6" fmla="*/ 138779 h 279844"/>
                <a:gd name="connsiteX7" fmla="*/ 0 w 140969"/>
                <a:gd name="connsiteY7" fmla="*/ 279845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844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942E178B-5680-D940-9828-2E2C3D64EDC1}"/>
              </a:ext>
            </a:extLst>
          </p:cNvPr>
          <p:cNvSpPr/>
          <p:nvPr/>
        </p:nvSpPr>
        <p:spPr>
          <a:xfrm flipV="1">
            <a:off x="3965500" y="3255868"/>
            <a:ext cx="268637" cy="204567"/>
          </a:xfrm>
          <a:prstGeom prst="rightArrow">
            <a:avLst/>
          </a:prstGeom>
          <a:solidFill>
            <a:srgbClr val="AAB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6D0EEC76-6CA5-0D49-99F4-89961C07D001}"/>
              </a:ext>
            </a:extLst>
          </p:cNvPr>
          <p:cNvSpPr/>
          <p:nvPr/>
        </p:nvSpPr>
        <p:spPr>
          <a:xfrm flipV="1">
            <a:off x="3965500" y="4172500"/>
            <a:ext cx="268637" cy="204567"/>
          </a:xfrm>
          <a:prstGeom prst="rightArrow">
            <a:avLst/>
          </a:prstGeom>
          <a:solidFill>
            <a:srgbClr val="AAB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FE9B36-BDFF-4F46-A696-2178E3DAE2E5}"/>
              </a:ext>
            </a:extLst>
          </p:cNvPr>
          <p:cNvSpPr txBox="1"/>
          <p:nvPr/>
        </p:nvSpPr>
        <p:spPr>
          <a:xfrm>
            <a:off x="4469192" y="3204262"/>
            <a:ext cx="150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 embedding</a:t>
            </a:r>
            <a:endParaRPr kumimoji="1" lang="ko-Kore-KR" altLang="en-US" b="1" i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0742CC-9199-2F44-9D15-BA7AC6CD666B}"/>
              </a:ext>
            </a:extLst>
          </p:cNvPr>
          <p:cNvSpPr txBox="1"/>
          <p:nvPr/>
        </p:nvSpPr>
        <p:spPr>
          <a:xfrm>
            <a:off x="4469192" y="4121004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 embedding</a:t>
            </a:r>
            <a:endParaRPr kumimoji="1" lang="ko-Kore-KR" altLang="en-US" b="1" i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6F270E79-944A-8646-A266-3E75CDF23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07484"/>
              </p:ext>
            </p:extLst>
          </p:nvPr>
        </p:nvGraphicFramePr>
        <p:xfrm>
          <a:off x="6021857" y="2427748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90CE2426-CC66-BA47-A819-B8BB19F1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51495"/>
              </p:ext>
            </p:extLst>
          </p:nvPr>
        </p:nvGraphicFramePr>
        <p:xfrm>
          <a:off x="6021857" y="3224039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5255B97A-6EB7-BE41-A0A6-780DE116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98736"/>
              </p:ext>
            </p:extLst>
          </p:nvPr>
        </p:nvGraphicFramePr>
        <p:xfrm>
          <a:off x="6021857" y="4151755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42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 animBg="1"/>
      <p:bldP spid="33" grpId="0" animBg="1"/>
      <p:bldP spid="34" grpId="0" animBg="1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02D7B-796A-6940-829C-70081CE8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ANNA Memory Traffic Optimization</a:t>
            </a:r>
            <a:endParaRPr kumimoji="1" lang="ko-Kore-KR" altLang="en-US" dirty="0"/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149EC8-A043-AF48-B65C-869ABF8A3045}"/>
              </a:ext>
            </a:extLst>
          </p:cNvPr>
          <p:cNvCxnSpPr>
            <a:cxnSpLocks/>
            <a:stCxn id="206" idx="3"/>
            <a:endCxn id="207" idx="1"/>
          </p:cNvCxnSpPr>
          <p:nvPr/>
        </p:nvCxnSpPr>
        <p:spPr>
          <a:xfrm>
            <a:off x="566667" y="2876170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모서리가 둥근 직사각형 82">
                <a:extLst>
                  <a:ext uri="{FF2B5EF4-FFF2-40B4-BE49-F238E27FC236}">
                    <a16:creationId xmlns:a16="http://schemas.microsoft.com/office/drawing/2014/main" id="{4BC389AC-DCC4-9A4B-8DE3-CC8CBF837064}"/>
                  </a:ext>
                </a:extLst>
              </p:cNvPr>
              <p:cNvSpPr/>
              <p:nvPr/>
            </p:nvSpPr>
            <p:spPr>
              <a:xfrm>
                <a:off x="210559" y="2684309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6" name="모서리가 둥근 직사각형 82">
                <a:extLst>
                  <a:ext uri="{FF2B5EF4-FFF2-40B4-BE49-F238E27FC236}">
                    <a16:creationId xmlns:a16="http://schemas.microsoft.com/office/drawing/2014/main" id="{4BC389AC-DCC4-9A4B-8DE3-CC8CBF837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9" y="2684309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3"/>
                <a:stretch>
                  <a:fillRect l="-20000" t="-9375" r="-16667" b="-3125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모서리가 둥근 직사각형 82">
                <a:extLst>
                  <a:ext uri="{FF2B5EF4-FFF2-40B4-BE49-F238E27FC236}">
                    <a16:creationId xmlns:a16="http://schemas.microsoft.com/office/drawing/2014/main" id="{D5B97B3E-ABCB-ED4D-BC18-A55FD22D9717}"/>
                  </a:ext>
                </a:extLst>
              </p:cNvPr>
              <p:cNvSpPr/>
              <p:nvPr/>
            </p:nvSpPr>
            <p:spPr>
              <a:xfrm>
                <a:off x="643302" y="268398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7" name="모서리가 둥근 직사각형 82">
                <a:extLst>
                  <a:ext uri="{FF2B5EF4-FFF2-40B4-BE49-F238E27FC236}">
                    <a16:creationId xmlns:a16="http://schemas.microsoft.com/office/drawing/2014/main" id="{D5B97B3E-ABCB-ED4D-BC18-A55FD22D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02" y="268398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4"/>
                <a:stretch>
                  <a:fillRect l="-8333" t="-9091" r="-8333" b="-12121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FA01C27-4A90-A345-9558-1E4958972DBC}"/>
              </a:ext>
            </a:extLst>
          </p:cNvPr>
          <p:cNvCxnSpPr>
            <a:cxnSpLocks/>
            <a:stCxn id="209" idx="3"/>
            <a:endCxn id="210" idx="1"/>
          </p:cNvCxnSpPr>
          <p:nvPr/>
        </p:nvCxnSpPr>
        <p:spPr>
          <a:xfrm>
            <a:off x="1669766" y="2875833"/>
            <a:ext cx="76635" cy="6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모서리가 둥근 직사각형 82">
                <a:extLst>
                  <a:ext uri="{FF2B5EF4-FFF2-40B4-BE49-F238E27FC236}">
                    <a16:creationId xmlns:a16="http://schemas.microsoft.com/office/drawing/2014/main" id="{3DEFD4D5-8DA2-2843-A4EB-3742993F106A}"/>
                  </a:ext>
                </a:extLst>
              </p:cNvPr>
              <p:cNvSpPr/>
              <p:nvPr/>
            </p:nvSpPr>
            <p:spPr>
              <a:xfrm>
                <a:off x="1313658" y="2683972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9" name="모서리가 둥근 직사각형 82">
                <a:extLst>
                  <a:ext uri="{FF2B5EF4-FFF2-40B4-BE49-F238E27FC236}">
                    <a16:creationId xmlns:a16="http://schemas.microsoft.com/office/drawing/2014/main" id="{3DEFD4D5-8DA2-2843-A4EB-3742993F1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58" y="2683972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5"/>
                <a:stretch>
                  <a:fillRect l="-16667" t="-9375" r="-20000" b="-3125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모서리가 둥근 직사각형 82">
                <a:extLst>
                  <a:ext uri="{FF2B5EF4-FFF2-40B4-BE49-F238E27FC236}">
                    <a16:creationId xmlns:a16="http://schemas.microsoft.com/office/drawing/2014/main" id="{09F8A57D-7A2B-EE46-952A-32EE8BEC3BB7}"/>
                  </a:ext>
                </a:extLst>
              </p:cNvPr>
              <p:cNvSpPr/>
              <p:nvPr/>
            </p:nvSpPr>
            <p:spPr>
              <a:xfrm>
                <a:off x="1746401" y="2683650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0" name="모서리가 둥근 직사각형 82">
                <a:extLst>
                  <a:ext uri="{FF2B5EF4-FFF2-40B4-BE49-F238E27FC236}">
                    <a16:creationId xmlns:a16="http://schemas.microsoft.com/office/drawing/2014/main" id="{09F8A57D-7A2B-EE46-952A-32EE8BEC3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401" y="2683650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6"/>
                <a:stretch>
                  <a:fillRect l="-8163" t="-9091" r="-8163" b="-12121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396D838-5075-4343-B6BA-827DDEB42D0C}"/>
              </a:ext>
            </a:extLst>
          </p:cNvPr>
          <p:cNvCxnSpPr>
            <a:cxnSpLocks/>
            <a:stCxn id="207" idx="3"/>
            <a:endCxn id="209" idx="1"/>
          </p:cNvCxnSpPr>
          <p:nvPr/>
        </p:nvCxnSpPr>
        <p:spPr>
          <a:xfrm flipV="1">
            <a:off x="1237023" y="2875833"/>
            <a:ext cx="76635" cy="10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B33F9FA-2704-0E4A-A02E-B1BBA88B65E8}"/>
              </a:ext>
            </a:extLst>
          </p:cNvPr>
          <p:cNvCxnSpPr>
            <a:cxnSpLocks/>
            <a:stCxn id="213" idx="3"/>
            <a:endCxn id="214" idx="1"/>
          </p:cNvCxnSpPr>
          <p:nvPr/>
        </p:nvCxnSpPr>
        <p:spPr>
          <a:xfrm>
            <a:off x="2772865" y="2875981"/>
            <a:ext cx="76635" cy="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모서리가 둥근 직사각형 82">
                <a:extLst>
                  <a:ext uri="{FF2B5EF4-FFF2-40B4-BE49-F238E27FC236}">
                    <a16:creationId xmlns:a16="http://schemas.microsoft.com/office/drawing/2014/main" id="{370D689D-45D1-B342-B85F-46FCBEDF86E9}"/>
                  </a:ext>
                </a:extLst>
              </p:cNvPr>
              <p:cNvSpPr/>
              <p:nvPr/>
            </p:nvSpPr>
            <p:spPr>
              <a:xfrm>
                <a:off x="2416757" y="2684120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3" name="모서리가 둥근 직사각형 82">
                <a:extLst>
                  <a:ext uri="{FF2B5EF4-FFF2-40B4-BE49-F238E27FC236}">
                    <a16:creationId xmlns:a16="http://schemas.microsoft.com/office/drawing/2014/main" id="{370D689D-45D1-B342-B85F-46FCBEDF8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57" y="2684120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7"/>
                <a:stretch>
                  <a:fillRect l="-16667" t="-9375" r="-20000" b="-3125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모서리가 둥근 직사각형 82">
                <a:extLst>
                  <a:ext uri="{FF2B5EF4-FFF2-40B4-BE49-F238E27FC236}">
                    <a16:creationId xmlns:a16="http://schemas.microsoft.com/office/drawing/2014/main" id="{33D5A328-18F8-8847-BB95-651D979FD607}"/>
                  </a:ext>
                </a:extLst>
              </p:cNvPr>
              <p:cNvSpPr/>
              <p:nvPr/>
            </p:nvSpPr>
            <p:spPr>
              <a:xfrm>
                <a:off x="2849500" y="2683878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4" name="모서리가 둥근 직사각형 82">
                <a:extLst>
                  <a:ext uri="{FF2B5EF4-FFF2-40B4-BE49-F238E27FC236}">
                    <a16:creationId xmlns:a16="http://schemas.microsoft.com/office/drawing/2014/main" id="{33D5A328-18F8-8847-BB95-651D979FD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00" y="2683878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8"/>
                <a:stretch>
                  <a:fillRect l="-8163" t="-9091" r="-8163" b="-12121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C79D5A38-0326-6E48-AE5D-5E20BCD4B07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>
            <a:off x="3875964" y="2875833"/>
            <a:ext cx="76635" cy="6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모서리가 둥근 직사각형 82">
                <a:extLst>
                  <a:ext uri="{FF2B5EF4-FFF2-40B4-BE49-F238E27FC236}">
                    <a16:creationId xmlns:a16="http://schemas.microsoft.com/office/drawing/2014/main" id="{66A95918-66E2-954F-836E-7137AE6A3136}"/>
                  </a:ext>
                </a:extLst>
              </p:cNvPr>
              <p:cNvSpPr/>
              <p:nvPr/>
            </p:nvSpPr>
            <p:spPr>
              <a:xfrm>
                <a:off x="3519856" y="2683972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6" name="모서리가 둥근 직사각형 82">
                <a:extLst>
                  <a:ext uri="{FF2B5EF4-FFF2-40B4-BE49-F238E27FC236}">
                    <a16:creationId xmlns:a16="http://schemas.microsoft.com/office/drawing/2014/main" id="{66A95918-66E2-954F-836E-7137AE6A3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856" y="2683972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9"/>
                <a:stretch>
                  <a:fillRect l="-16667" t="-9375" r="-20000" b="-3125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모서리가 둥근 직사각형 82">
                <a:extLst>
                  <a:ext uri="{FF2B5EF4-FFF2-40B4-BE49-F238E27FC236}">
                    <a16:creationId xmlns:a16="http://schemas.microsoft.com/office/drawing/2014/main" id="{764C4133-BA94-254A-BAA7-1E75402294AA}"/>
                  </a:ext>
                </a:extLst>
              </p:cNvPr>
              <p:cNvSpPr/>
              <p:nvPr/>
            </p:nvSpPr>
            <p:spPr>
              <a:xfrm>
                <a:off x="3952599" y="2683650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7" name="모서리가 둥근 직사각형 82">
                <a:extLst>
                  <a:ext uri="{FF2B5EF4-FFF2-40B4-BE49-F238E27FC236}">
                    <a16:creationId xmlns:a16="http://schemas.microsoft.com/office/drawing/2014/main" id="{764C4133-BA94-254A-BAA7-1E7540229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599" y="2683650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10"/>
                <a:stretch>
                  <a:fillRect l="-8163" t="-9091" r="-8163" b="-12121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237D4289-3354-4C4C-9236-2FA0CC662FF1}"/>
              </a:ext>
            </a:extLst>
          </p:cNvPr>
          <p:cNvCxnSpPr>
            <a:cxnSpLocks/>
            <a:stCxn id="214" idx="3"/>
            <a:endCxn id="216" idx="1"/>
          </p:cNvCxnSpPr>
          <p:nvPr/>
        </p:nvCxnSpPr>
        <p:spPr>
          <a:xfrm flipV="1">
            <a:off x="3443221" y="2875833"/>
            <a:ext cx="76635" cy="90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8E26677C-3F1C-134B-9213-FFFD4F9AB926}"/>
              </a:ext>
            </a:extLst>
          </p:cNvPr>
          <p:cNvCxnSpPr>
            <a:cxnSpLocks/>
            <a:stCxn id="220" idx="3"/>
            <a:endCxn id="221" idx="1"/>
          </p:cNvCxnSpPr>
          <p:nvPr/>
        </p:nvCxnSpPr>
        <p:spPr>
          <a:xfrm>
            <a:off x="4979063" y="2872650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모서리가 둥근 직사각형 82">
                <a:extLst>
                  <a:ext uri="{FF2B5EF4-FFF2-40B4-BE49-F238E27FC236}">
                    <a16:creationId xmlns:a16="http://schemas.microsoft.com/office/drawing/2014/main" id="{DEC38D53-E384-884A-B156-9EEB21FBC343}"/>
                  </a:ext>
                </a:extLst>
              </p:cNvPr>
              <p:cNvSpPr/>
              <p:nvPr/>
            </p:nvSpPr>
            <p:spPr>
              <a:xfrm>
                <a:off x="4622955" y="2680789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lvl="0"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0" name="모서리가 둥근 직사각형 82">
                <a:extLst>
                  <a:ext uri="{FF2B5EF4-FFF2-40B4-BE49-F238E27FC236}">
                    <a16:creationId xmlns:a16="http://schemas.microsoft.com/office/drawing/2014/main" id="{DEC38D53-E384-884A-B156-9EEB21FBC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955" y="2680789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11"/>
                <a:stretch>
                  <a:fillRect l="-16667" t="-9375" r="-16667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모서리가 둥근 직사각형 82">
                <a:extLst>
                  <a:ext uri="{FF2B5EF4-FFF2-40B4-BE49-F238E27FC236}">
                    <a16:creationId xmlns:a16="http://schemas.microsoft.com/office/drawing/2014/main" id="{2462116F-71B5-904C-AB60-44174ECA72DD}"/>
                  </a:ext>
                </a:extLst>
              </p:cNvPr>
              <p:cNvSpPr/>
              <p:nvPr/>
            </p:nvSpPr>
            <p:spPr>
              <a:xfrm>
                <a:off x="5055698" y="268046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1" name="모서리가 둥근 직사각형 82">
                <a:extLst>
                  <a:ext uri="{FF2B5EF4-FFF2-40B4-BE49-F238E27FC236}">
                    <a16:creationId xmlns:a16="http://schemas.microsoft.com/office/drawing/2014/main" id="{2462116F-71B5-904C-AB60-44174ECA7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698" y="268046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12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83A11D3-A870-EC44-9075-5EA545196E66}"/>
              </a:ext>
            </a:extLst>
          </p:cNvPr>
          <p:cNvCxnSpPr>
            <a:cxnSpLocks/>
            <a:stCxn id="223" idx="3"/>
            <a:endCxn id="224" idx="1"/>
          </p:cNvCxnSpPr>
          <p:nvPr/>
        </p:nvCxnSpPr>
        <p:spPr>
          <a:xfrm>
            <a:off x="6082162" y="2872650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모서리가 둥근 직사각형 82">
                <a:extLst>
                  <a:ext uri="{FF2B5EF4-FFF2-40B4-BE49-F238E27FC236}">
                    <a16:creationId xmlns:a16="http://schemas.microsoft.com/office/drawing/2014/main" id="{AF779549-39D7-E946-B5C4-AC572911B6B5}"/>
                  </a:ext>
                </a:extLst>
              </p:cNvPr>
              <p:cNvSpPr/>
              <p:nvPr/>
            </p:nvSpPr>
            <p:spPr>
              <a:xfrm>
                <a:off x="5726054" y="2680789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lvl="0"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3" name="모서리가 둥근 직사각형 82">
                <a:extLst>
                  <a:ext uri="{FF2B5EF4-FFF2-40B4-BE49-F238E27FC236}">
                    <a16:creationId xmlns:a16="http://schemas.microsoft.com/office/drawing/2014/main" id="{AF779549-39D7-E946-B5C4-AC572911B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054" y="2680789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13"/>
                <a:stretch>
                  <a:fillRect l="-20000" t="-9375" r="-16667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모서리가 둥근 직사각형 82">
                <a:extLst>
                  <a:ext uri="{FF2B5EF4-FFF2-40B4-BE49-F238E27FC236}">
                    <a16:creationId xmlns:a16="http://schemas.microsoft.com/office/drawing/2014/main" id="{8AA8B3BA-CB74-E34B-94C6-092F9B36B697}"/>
                  </a:ext>
                </a:extLst>
              </p:cNvPr>
              <p:cNvSpPr/>
              <p:nvPr/>
            </p:nvSpPr>
            <p:spPr>
              <a:xfrm>
                <a:off x="6158797" y="268046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4" name="모서리가 둥근 직사각형 82">
                <a:extLst>
                  <a:ext uri="{FF2B5EF4-FFF2-40B4-BE49-F238E27FC236}">
                    <a16:creationId xmlns:a16="http://schemas.microsoft.com/office/drawing/2014/main" id="{8AA8B3BA-CB74-E34B-94C6-092F9B36B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97" y="268046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14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A683C0BF-2B4F-934A-B11B-A83D8FA40C6F}"/>
              </a:ext>
            </a:extLst>
          </p:cNvPr>
          <p:cNvCxnSpPr>
            <a:cxnSpLocks/>
            <a:stCxn id="221" idx="3"/>
            <a:endCxn id="223" idx="1"/>
          </p:cNvCxnSpPr>
          <p:nvPr/>
        </p:nvCxnSpPr>
        <p:spPr>
          <a:xfrm flipV="1">
            <a:off x="5649419" y="2872650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1BC6397A-D460-6847-9BD3-D7120C7554E2}"/>
              </a:ext>
            </a:extLst>
          </p:cNvPr>
          <p:cNvCxnSpPr>
            <a:cxnSpLocks/>
            <a:stCxn id="227" idx="3"/>
            <a:endCxn id="228" idx="1"/>
          </p:cNvCxnSpPr>
          <p:nvPr/>
        </p:nvCxnSpPr>
        <p:spPr>
          <a:xfrm>
            <a:off x="7185261" y="2870871"/>
            <a:ext cx="76635" cy="94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모서리가 둥근 직사각형 82">
                <a:extLst>
                  <a:ext uri="{FF2B5EF4-FFF2-40B4-BE49-F238E27FC236}">
                    <a16:creationId xmlns:a16="http://schemas.microsoft.com/office/drawing/2014/main" id="{3163279F-CB20-6648-886B-8F1EAA7FEA22}"/>
                  </a:ext>
                </a:extLst>
              </p:cNvPr>
              <p:cNvSpPr/>
              <p:nvPr/>
            </p:nvSpPr>
            <p:spPr>
              <a:xfrm>
                <a:off x="6829153" y="2679010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lvl="0"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7" name="모서리가 둥근 직사각형 82">
                <a:extLst>
                  <a:ext uri="{FF2B5EF4-FFF2-40B4-BE49-F238E27FC236}">
                    <a16:creationId xmlns:a16="http://schemas.microsoft.com/office/drawing/2014/main" id="{3163279F-CB20-6648-886B-8F1EAA7FE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53" y="2679010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15"/>
                <a:stretch>
                  <a:fillRect l="-20000" t="-9375" r="-16667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모서리가 둥근 직사각형 82">
                <a:extLst>
                  <a:ext uri="{FF2B5EF4-FFF2-40B4-BE49-F238E27FC236}">
                    <a16:creationId xmlns:a16="http://schemas.microsoft.com/office/drawing/2014/main" id="{77CC33C2-5CDA-0C48-969A-262C33C79E79}"/>
                  </a:ext>
                </a:extLst>
              </p:cNvPr>
              <p:cNvSpPr/>
              <p:nvPr/>
            </p:nvSpPr>
            <p:spPr>
              <a:xfrm>
                <a:off x="7261896" y="267895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8" name="모서리가 둥근 직사각형 82">
                <a:extLst>
                  <a:ext uri="{FF2B5EF4-FFF2-40B4-BE49-F238E27FC236}">
                    <a16:creationId xmlns:a16="http://schemas.microsoft.com/office/drawing/2014/main" id="{77CC33C2-5CDA-0C48-969A-262C33C79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896" y="267895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16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E178EA3C-BD5D-5C4B-A45C-32A3B6F25390}"/>
              </a:ext>
            </a:extLst>
          </p:cNvPr>
          <p:cNvCxnSpPr>
            <a:cxnSpLocks/>
            <a:stCxn id="230" idx="3"/>
            <a:endCxn id="231" idx="1"/>
          </p:cNvCxnSpPr>
          <p:nvPr/>
        </p:nvCxnSpPr>
        <p:spPr>
          <a:xfrm>
            <a:off x="8288360" y="2870911"/>
            <a:ext cx="76635" cy="139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모서리가 둥근 직사각형 82">
                <a:extLst>
                  <a:ext uri="{FF2B5EF4-FFF2-40B4-BE49-F238E27FC236}">
                    <a16:creationId xmlns:a16="http://schemas.microsoft.com/office/drawing/2014/main" id="{455A79DA-705D-4E47-8075-68CAB36688CE}"/>
                  </a:ext>
                </a:extLst>
              </p:cNvPr>
              <p:cNvSpPr/>
              <p:nvPr/>
            </p:nvSpPr>
            <p:spPr>
              <a:xfrm>
                <a:off x="7932252" y="2679050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lvl="0"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0" name="모서리가 둥근 직사각형 82">
                <a:extLst>
                  <a:ext uri="{FF2B5EF4-FFF2-40B4-BE49-F238E27FC236}">
                    <a16:creationId xmlns:a16="http://schemas.microsoft.com/office/drawing/2014/main" id="{455A79DA-705D-4E47-8075-68CAB3668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252" y="2679050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17"/>
                <a:stretch>
                  <a:fillRect l="-20000" t="-9375" r="-16667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모서리가 둥근 직사각형 82">
                <a:extLst>
                  <a:ext uri="{FF2B5EF4-FFF2-40B4-BE49-F238E27FC236}">
                    <a16:creationId xmlns:a16="http://schemas.microsoft.com/office/drawing/2014/main" id="{94266111-245B-FD43-AAC1-6D2F67D4CD54}"/>
                  </a:ext>
                </a:extLst>
              </p:cNvPr>
              <p:cNvSpPr/>
              <p:nvPr/>
            </p:nvSpPr>
            <p:spPr>
              <a:xfrm>
                <a:off x="8364995" y="2679447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1" name="모서리가 둥근 직사각형 82">
                <a:extLst>
                  <a:ext uri="{FF2B5EF4-FFF2-40B4-BE49-F238E27FC236}">
                    <a16:creationId xmlns:a16="http://schemas.microsoft.com/office/drawing/2014/main" id="{94266111-245B-FD43-AAC1-6D2F67D4C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95" y="2679447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18"/>
                <a:stretch>
                  <a:fillRect l="-8163" t="-9375" r="-6122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0FD25DBA-CE9D-2D47-828D-59322F94D7A9}"/>
              </a:ext>
            </a:extLst>
          </p:cNvPr>
          <p:cNvCxnSpPr>
            <a:cxnSpLocks/>
            <a:stCxn id="228" idx="3"/>
            <a:endCxn id="230" idx="1"/>
          </p:cNvCxnSpPr>
          <p:nvPr/>
        </p:nvCxnSpPr>
        <p:spPr>
          <a:xfrm flipV="1">
            <a:off x="7855617" y="2870911"/>
            <a:ext cx="76635" cy="90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36" name="직선 화살표 연결선 228">
            <a:extLst>
              <a:ext uri="{FF2B5EF4-FFF2-40B4-BE49-F238E27FC236}">
                <a16:creationId xmlns:a16="http://schemas.microsoft.com/office/drawing/2014/main" id="{1A985362-7D47-CC41-A672-EACAD19662AB}"/>
              </a:ext>
            </a:extLst>
          </p:cNvPr>
          <p:cNvCxnSpPr>
            <a:cxnSpLocks/>
            <a:stCxn id="210" idx="3"/>
            <a:endCxn id="213" idx="1"/>
          </p:cNvCxnSpPr>
          <p:nvPr/>
        </p:nvCxnSpPr>
        <p:spPr>
          <a:xfrm flipV="1">
            <a:off x="2340122" y="2875981"/>
            <a:ext cx="76635" cy="52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37" name="직선 화살표 연결선 228">
            <a:extLst>
              <a:ext uri="{FF2B5EF4-FFF2-40B4-BE49-F238E27FC236}">
                <a16:creationId xmlns:a16="http://schemas.microsoft.com/office/drawing/2014/main" id="{06F9B945-48DE-8548-800B-4A2EC28D43D6}"/>
              </a:ext>
            </a:extLst>
          </p:cNvPr>
          <p:cNvCxnSpPr>
            <a:cxnSpLocks/>
            <a:stCxn id="217" idx="3"/>
            <a:endCxn id="220" idx="1"/>
          </p:cNvCxnSpPr>
          <p:nvPr/>
        </p:nvCxnSpPr>
        <p:spPr>
          <a:xfrm flipV="1">
            <a:off x="4546320" y="2872650"/>
            <a:ext cx="76635" cy="385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38" name="직선 화살표 연결선 228">
            <a:extLst>
              <a:ext uri="{FF2B5EF4-FFF2-40B4-BE49-F238E27FC236}">
                <a16:creationId xmlns:a16="http://schemas.microsoft.com/office/drawing/2014/main" id="{84F9D7F2-DFF4-FD45-AB28-F3EA6DEFBC1D}"/>
              </a:ext>
            </a:extLst>
          </p:cNvPr>
          <p:cNvCxnSpPr>
            <a:cxnSpLocks/>
            <a:stCxn id="224" idx="3"/>
            <a:endCxn id="227" idx="1"/>
          </p:cNvCxnSpPr>
          <p:nvPr/>
        </p:nvCxnSpPr>
        <p:spPr>
          <a:xfrm flipV="1">
            <a:off x="6752518" y="2870871"/>
            <a:ext cx="76635" cy="245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CF9D054-5B41-CB44-8AF8-EB82D35C9163}"/>
                  </a:ext>
                </a:extLst>
              </p:cNvPr>
              <p:cNvSpPr/>
              <p:nvPr/>
            </p:nvSpPr>
            <p:spPr>
              <a:xfrm>
                <a:off x="604984" y="3695418"/>
                <a:ext cx="51215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buClrTx/>
                </a:pP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Cluster</a:t>
                </a:r>
                <a:r>
                  <a:rPr kumimoji="1" lang="ko-KR" altLang="en-US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  </a:t>
                </a:r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</a:t>
                </a: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Cluster</a:t>
                </a:r>
                <a:r>
                  <a:rPr kumimoji="1" lang="ko-KR" altLang="en-US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  </a:t>
                </a:r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:r>
                  <a:rPr kumimoji="1" lang="en-US" altLang="ko-KR" sz="1200" kern="1200" dirty="0">
                    <a:solidFill>
                      <a:srgbClr val="595959"/>
                    </a:solidFill>
                    <a:ea typeface="맑은 고딕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</a:t>
                </a: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Cluster</a:t>
                </a:r>
                <a:r>
                  <a:rPr kumimoji="1" lang="ko-KR" altLang="en-US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맑은 고딕" panose="020B0503020000020004" pitchFamily="34" charset="-127"/>
                    <a:cs typeface="Lato" panose="020F0502020204030203" pitchFamily="34" charset="0"/>
                  </a:rPr>
                  <a:t> </a:t>
                </a:r>
                <a:r>
                  <a:rPr kumimoji="1" lang="en-US" altLang="ko-KR" sz="1200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:r>
                  <a:rPr kumimoji="1" lang="en-US" altLang="ko-KR" sz="1200" kern="1200" dirty="0">
                    <a:solidFill>
                      <a:srgbClr val="595959"/>
                    </a:solidFill>
                    <a:ea typeface="맑은 고딕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latinLnBrk="1">
                  <a:buClrTx/>
                  <a:buFontTx/>
                  <a:buNone/>
                </a:pPr>
                <a:endParaRPr kumimoji="1" lang="en-US" altLang="ko-KR" sz="1200" kern="1200" dirty="0">
                  <a:solidFill>
                    <a:srgbClr val="59595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CF9D054-5B41-CB44-8AF8-EB82D35C9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4" y="3695418"/>
                <a:ext cx="512157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모서리가 둥근 직사각형 82">
                <a:extLst>
                  <a:ext uri="{FF2B5EF4-FFF2-40B4-BE49-F238E27FC236}">
                    <a16:creationId xmlns:a16="http://schemas.microsoft.com/office/drawing/2014/main" id="{16C18790-3969-9949-996E-9AC7F4CAD0D7}"/>
                  </a:ext>
                </a:extLst>
              </p:cNvPr>
              <p:cNvSpPr/>
              <p:nvPr/>
            </p:nvSpPr>
            <p:spPr>
              <a:xfrm>
                <a:off x="675782" y="1806184"/>
                <a:ext cx="356400" cy="385200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Arial" panose="020B0604020202020204" pitchFamily="34" charset="0"/>
                  </a:rPr>
                  <a:t>Load</a:t>
                </a:r>
              </a:p>
              <a:p>
                <a:pPr algn="ctr" latinLnBrk="1">
                  <a:lnSpc>
                    <a:spcPct val="90000"/>
                  </a:lnSpc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5" name="모서리가 둥근 직사각형 82">
                <a:extLst>
                  <a:ext uri="{FF2B5EF4-FFF2-40B4-BE49-F238E27FC236}">
                    <a16:creationId xmlns:a16="http://schemas.microsoft.com/office/drawing/2014/main" id="{16C18790-3969-9949-996E-9AC7F4CAD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82" y="1806184"/>
                <a:ext cx="356400" cy="385200"/>
              </a:xfrm>
              <a:prstGeom prst="roundRect">
                <a:avLst>
                  <a:gd name="adj" fmla="val 18594"/>
                </a:avLst>
              </a:prstGeom>
              <a:blipFill>
                <a:blip r:embed="rId20"/>
                <a:stretch>
                  <a:fillRect l="-16667" t="-9375" r="-20000" b="-3125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CE10283-6C9C-A948-8DDF-F8C0974664FA}"/>
                  </a:ext>
                </a:extLst>
              </p:cNvPr>
              <p:cNvSpPr txBox="1"/>
              <p:nvPr/>
            </p:nvSpPr>
            <p:spPr>
              <a:xfrm>
                <a:off x="1032182" y="1833696"/>
                <a:ext cx="3766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 encoded vectors that belong to cluster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CE10283-6C9C-A948-8DDF-F8C097466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82" y="1833696"/>
                <a:ext cx="3766672" cy="307777"/>
              </a:xfrm>
              <a:prstGeom prst="rect">
                <a:avLst/>
              </a:prstGeom>
              <a:blipFill>
                <a:blip r:embed="rId21"/>
                <a:stretch>
                  <a:fillRect l="-673"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모서리가 둥근 직사각형 82">
                <a:extLst>
                  <a:ext uri="{FF2B5EF4-FFF2-40B4-BE49-F238E27FC236}">
                    <a16:creationId xmlns:a16="http://schemas.microsoft.com/office/drawing/2014/main" id="{8ABC355E-D8CF-E844-8073-3A47138F350C}"/>
                  </a:ext>
                </a:extLst>
              </p:cNvPr>
              <p:cNvSpPr/>
              <p:nvPr/>
            </p:nvSpPr>
            <p:spPr>
              <a:xfrm>
                <a:off x="4858393" y="1806184"/>
                <a:ext cx="593721" cy="385200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)</a:t>
                </a:r>
                <a:endParaRPr kumimoji="1" lang="en-US" altLang="ko-KR" sz="12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1" name="모서리가 둥근 직사각형 82">
                <a:extLst>
                  <a:ext uri="{FF2B5EF4-FFF2-40B4-BE49-F238E27FC236}">
                    <a16:creationId xmlns:a16="http://schemas.microsoft.com/office/drawing/2014/main" id="{8ABC355E-D8CF-E844-8073-3A47138F3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3" y="1806184"/>
                <a:ext cx="593721" cy="385200"/>
              </a:xfrm>
              <a:prstGeom prst="roundRect">
                <a:avLst>
                  <a:gd name="adj" fmla="val 18594"/>
                </a:avLst>
              </a:prstGeom>
              <a:blipFill>
                <a:blip r:embed="rId22"/>
                <a:stretch>
                  <a:fillRect l="-8333" t="-9375" r="-833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C589A66A-9900-5042-AAF8-3433513F545E}"/>
                  </a:ext>
                </a:extLst>
              </p:cNvPr>
              <p:cNvSpPr txBox="1"/>
              <p:nvPr/>
            </p:nvSpPr>
            <p:spPr>
              <a:xfrm>
                <a:off x="5446632" y="1732026"/>
                <a:ext cx="32474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Compute approximate similarity for encoded vectors in cluster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ore-KR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endParaRPr kumimoji="1" lang="ko-Kore-KR" altLang="en-US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C589A66A-9900-5042-AAF8-3433513F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32" y="1732026"/>
                <a:ext cx="3247454" cy="523220"/>
              </a:xfrm>
              <a:prstGeom prst="rect">
                <a:avLst/>
              </a:prstGeom>
              <a:blipFill>
                <a:blip r:embed="rId23"/>
                <a:stretch>
                  <a:fillRect l="-389" t="-2381" b="-119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모서리가 둥근 직사각형 333">
            <a:extLst>
              <a:ext uri="{FF2B5EF4-FFF2-40B4-BE49-F238E27FC236}">
                <a16:creationId xmlns:a16="http://schemas.microsoft.com/office/drawing/2014/main" id="{23E9B27A-E949-FF49-BE25-F9D0C0228115}"/>
              </a:ext>
            </a:extLst>
          </p:cNvPr>
          <p:cNvSpPr/>
          <p:nvPr/>
        </p:nvSpPr>
        <p:spPr>
          <a:xfrm>
            <a:off x="615611" y="2303513"/>
            <a:ext cx="2402815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/>
              <a:t>Baseline ANNA Execution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A294D54B-A711-BC4C-A669-C221E7A0F0DC}"/>
                  </a:ext>
                </a:extLst>
              </p:cNvPr>
              <p:cNvSpPr/>
              <p:nvPr/>
            </p:nvSpPr>
            <p:spPr>
              <a:xfrm>
                <a:off x="604984" y="1105518"/>
                <a:ext cx="2558777" cy="34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lnSpc>
                    <a:spcPct val="125000"/>
                  </a:lnSpc>
                  <a:buClrTx/>
                  <a:buFontTx/>
                  <a:buNone/>
                </a:pPr>
                <a:r>
                  <a:rPr kumimoji="1" lang="en-US" altLang="ko-KR" b="1" kern="1200" dirty="0">
                    <a:solidFill>
                      <a:srgbClr val="595959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Example.    </a:t>
                </a:r>
                <a14:m>
                  <m:oMath xmlns:m="http://schemas.openxmlformats.org/officeDocument/2006/math">
                    <m:r>
                      <a:rPr kumimoji="1" lang="en-US" altLang="ko-KR" b="1" i="1" kern="1200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𝑪</m:t>
                    </m:r>
                    <m:r>
                      <a:rPr kumimoji="1" lang="en-US" altLang="ko-KR" b="1" i="1" kern="1200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={</m:t>
                    </m:r>
                    <m:sSup>
                      <m:sSupPr>
                        <m:ctrlP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pPr>
                      <m:e>
                        <m: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,</m:t>
                    </m:r>
                    <m:sSup>
                      <m:sSupPr>
                        <m:ctrlP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pPr>
                      <m:e>
                        <m: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,</m:t>
                    </m:r>
                    <m:sSup>
                      <m:sSupPr>
                        <m:ctrlP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</m:ctrlPr>
                      </m:sSupPr>
                      <m:e>
                        <m:r>
                          <a:rPr kumimoji="1" lang="en-US" altLang="ko-KR" b="1" i="1" kern="1200" dirty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</a:rPr>
                          <m:t>𝒄</m:t>
                        </m:r>
                      </m:e>
                      <m:sup>
                        <m:d>
                          <m:dPr>
                            <m:ctrlP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</m:ctrlPr>
                          </m:dPr>
                          <m:e>
                            <m:r>
                              <a:rPr kumimoji="1" lang="en-US" altLang="ko-KR" b="1" i="1" kern="1200" dirty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kumimoji="1" lang="en-US" altLang="ko-KR" b="1" i="1" kern="1200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}</m:t>
                    </m:r>
                  </m:oMath>
                </a14:m>
                <a:endParaRPr kumimoji="1" lang="en-US" altLang="ko-KR" b="1" kern="1200" dirty="0">
                  <a:solidFill>
                    <a:srgbClr val="595959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A294D54B-A711-BC4C-A669-C221E7A0F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4" y="1105518"/>
                <a:ext cx="2558777" cy="348300"/>
              </a:xfrm>
              <a:prstGeom prst="rect">
                <a:avLst/>
              </a:prstGeom>
              <a:blipFill>
                <a:blip r:embed="rId2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모서리가 둥근 직사각형 335">
            <a:extLst>
              <a:ext uri="{FF2B5EF4-FFF2-40B4-BE49-F238E27FC236}">
                <a16:creationId xmlns:a16="http://schemas.microsoft.com/office/drawing/2014/main" id="{E97BECB6-6A30-EA40-A9FD-3C27DFA73083}"/>
              </a:ext>
            </a:extLst>
          </p:cNvPr>
          <p:cNvSpPr/>
          <p:nvPr/>
        </p:nvSpPr>
        <p:spPr>
          <a:xfrm>
            <a:off x="620808" y="3296386"/>
            <a:ext cx="3584201" cy="294390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/>
              <a:t>ANNA with Memory Traffic Optimization</a:t>
            </a:r>
            <a:endParaRPr kumimoji="1" lang="ko-Kore-KR" altLang="en-US" b="1" dirty="0"/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C2D16BBA-C303-A542-873B-480AD2850547}"/>
              </a:ext>
            </a:extLst>
          </p:cNvPr>
          <p:cNvCxnSpPr>
            <a:cxnSpLocks/>
            <a:stCxn id="338" idx="3"/>
            <a:endCxn id="339" idx="1"/>
          </p:cNvCxnSpPr>
          <p:nvPr/>
        </p:nvCxnSpPr>
        <p:spPr>
          <a:xfrm>
            <a:off x="987068" y="4294802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모서리가 둥근 직사각형 82">
                <a:extLst>
                  <a:ext uri="{FF2B5EF4-FFF2-40B4-BE49-F238E27FC236}">
                    <a16:creationId xmlns:a16="http://schemas.microsoft.com/office/drawing/2014/main" id="{CA1B1EDC-37D4-F64E-9D84-4355F69C68C3}"/>
                  </a:ext>
                </a:extLst>
              </p:cNvPr>
              <p:cNvSpPr/>
              <p:nvPr/>
            </p:nvSpPr>
            <p:spPr>
              <a:xfrm>
                <a:off x="630960" y="4102941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8" name="모서리가 둥근 직사각형 82">
                <a:extLst>
                  <a:ext uri="{FF2B5EF4-FFF2-40B4-BE49-F238E27FC236}">
                    <a16:creationId xmlns:a16="http://schemas.microsoft.com/office/drawing/2014/main" id="{CA1B1EDC-37D4-F64E-9D84-4355F69C6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" y="4102941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25"/>
                <a:stretch>
                  <a:fillRect l="-20000" t="-9375" r="-16667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모서리가 둥근 직사각형 82">
                <a:extLst>
                  <a:ext uri="{FF2B5EF4-FFF2-40B4-BE49-F238E27FC236}">
                    <a16:creationId xmlns:a16="http://schemas.microsoft.com/office/drawing/2014/main" id="{9AD3DF68-AD0C-5143-BB9C-55C2FCBC76AE}"/>
                  </a:ext>
                </a:extLst>
              </p:cNvPr>
              <p:cNvSpPr/>
              <p:nvPr/>
            </p:nvSpPr>
            <p:spPr>
              <a:xfrm>
                <a:off x="1063703" y="4102618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9" name="모서리가 둥근 직사각형 82">
                <a:extLst>
                  <a:ext uri="{FF2B5EF4-FFF2-40B4-BE49-F238E27FC236}">
                    <a16:creationId xmlns:a16="http://schemas.microsoft.com/office/drawing/2014/main" id="{9AD3DF68-AD0C-5143-BB9C-55C2FCBC7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03" y="4102618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26"/>
                <a:stretch>
                  <a:fillRect l="-8163" t="-9375" r="-6122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DC292F8B-1C5E-DE4D-B577-20BA85E13F02}"/>
              </a:ext>
            </a:extLst>
          </p:cNvPr>
          <p:cNvCxnSpPr>
            <a:cxnSpLocks/>
            <a:stCxn id="339" idx="3"/>
            <a:endCxn id="341" idx="1"/>
          </p:cNvCxnSpPr>
          <p:nvPr/>
        </p:nvCxnSpPr>
        <p:spPr>
          <a:xfrm>
            <a:off x="1657424" y="4295476"/>
            <a:ext cx="7663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모서리가 둥근 직사각형 82">
                <a:extLst>
                  <a:ext uri="{FF2B5EF4-FFF2-40B4-BE49-F238E27FC236}">
                    <a16:creationId xmlns:a16="http://schemas.microsoft.com/office/drawing/2014/main" id="{4E90A8D8-C884-764E-A8EE-CB92C99E01BC}"/>
                  </a:ext>
                </a:extLst>
              </p:cNvPr>
              <p:cNvSpPr/>
              <p:nvPr/>
            </p:nvSpPr>
            <p:spPr>
              <a:xfrm>
                <a:off x="1734059" y="4102618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1" name="모서리가 둥근 직사각형 82">
                <a:extLst>
                  <a:ext uri="{FF2B5EF4-FFF2-40B4-BE49-F238E27FC236}">
                    <a16:creationId xmlns:a16="http://schemas.microsoft.com/office/drawing/2014/main" id="{4E90A8D8-C884-764E-A8EE-CB92C99E0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59" y="4102618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27"/>
                <a:stretch>
                  <a:fillRect l="-6122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모서리가 둥근 직사각형 82">
                <a:extLst>
                  <a:ext uri="{FF2B5EF4-FFF2-40B4-BE49-F238E27FC236}">
                    <a16:creationId xmlns:a16="http://schemas.microsoft.com/office/drawing/2014/main" id="{90F92BB3-C2DC-CD4E-8CC4-BDDCB351CD04}"/>
                  </a:ext>
                </a:extLst>
              </p:cNvPr>
              <p:cNvSpPr/>
              <p:nvPr/>
            </p:nvSpPr>
            <p:spPr>
              <a:xfrm>
                <a:off x="2402491" y="4102618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5" name="모서리가 둥근 직사각형 82">
                <a:extLst>
                  <a:ext uri="{FF2B5EF4-FFF2-40B4-BE49-F238E27FC236}">
                    <a16:creationId xmlns:a16="http://schemas.microsoft.com/office/drawing/2014/main" id="{90F92BB3-C2DC-CD4E-8CC4-BDDCB351C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91" y="4102618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28"/>
                <a:stretch>
                  <a:fillRect l="-16667" t="-9375" r="-20000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3BA574C1-B24C-7146-8530-01DC58E72E36}"/>
              </a:ext>
            </a:extLst>
          </p:cNvPr>
          <p:cNvCxnSpPr>
            <a:cxnSpLocks/>
            <a:stCxn id="341" idx="3"/>
            <a:endCxn id="345" idx="1"/>
          </p:cNvCxnSpPr>
          <p:nvPr/>
        </p:nvCxnSpPr>
        <p:spPr>
          <a:xfrm flipV="1">
            <a:off x="2327780" y="4294479"/>
            <a:ext cx="74711" cy="99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349" name="직선 화살표 연결선 348">
            <a:extLst>
              <a:ext uri="{FF2B5EF4-FFF2-40B4-BE49-F238E27FC236}">
                <a16:creationId xmlns:a16="http://schemas.microsoft.com/office/drawing/2014/main" id="{9DE0B24C-01A8-054A-8B8D-82B54FB08F96}"/>
              </a:ext>
            </a:extLst>
          </p:cNvPr>
          <p:cNvCxnSpPr>
            <a:cxnSpLocks/>
            <a:endCxn id="350" idx="1"/>
          </p:cNvCxnSpPr>
          <p:nvPr/>
        </p:nvCxnSpPr>
        <p:spPr>
          <a:xfrm>
            <a:off x="2756675" y="4292807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모서리가 둥근 직사각형 82">
                <a:extLst>
                  <a:ext uri="{FF2B5EF4-FFF2-40B4-BE49-F238E27FC236}">
                    <a16:creationId xmlns:a16="http://schemas.microsoft.com/office/drawing/2014/main" id="{68C0C826-F44B-4F4C-9637-2197C9C22BEA}"/>
                  </a:ext>
                </a:extLst>
              </p:cNvPr>
              <p:cNvSpPr/>
              <p:nvPr/>
            </p:nvSpPr>
            <p:spPr>
              <a:xfrm>
                <a:off x="2833310" y="4100623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0" name="모서리가 둥근 직사각형 82">
                <a:extLst>
                  <a:ext uri="{FF2B5EF4-FFF2-40B4-BE49-F238E27FC236}">
                    <a16:creationId xmlns:a16="http://schemas.microsoft.com/office/drawing/2014/main" id="{68C0C826-F44B-4F4C-9637-2197C9C22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310" y="4100623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29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570D3BE4-1F56-CF42-B879-D282E0D8F427}"/>
              </a:ext>
            </a:extLst>
          </p:cNvPr>
          <p:cNvCxnSpPr>
            <a:cxnSpLocks/>
            <a:stCxn id="350" idx="3"/>
            <a:endCxn id="352" idx="1"/>
          </p:cNvCxnSpPr>
          <p:nvPr/>
        </p:nvCxnSpPr>
        <p:spPr>
          <a:xfrm>
            <a:off x="3427031" y="4293481"/>
            <a:ext cx="7663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모서리가 둥근 직사각형 82">
                <a:extLst>
                  <a:ext uri="{FF2B5EF4-FFF2-40B4-BE49-F238E27FC236}">
                    <a16:creationId xmlns:a16="http://schemas.microsoft.com/office/drawing/2014/main" id="{0AC3A329-3092-5043-B306-0C8080527C28}"/>
                  </a:ext>
                </a:extLst>
              </p:cNvPr>
              <p:cNvSpPr/>
              <p:nvPr/>
            </p:nvSpPr>
            <p:spPr>
              <a:xfrm>
                <a:off x="3503666" y="4100623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2" name="모서리가 둥근 직사각형 82">
                <a:extLst>
                  <a:ext uri="{FF2B5EF4-FFF2-40B4-BE49-F238E27FC236}">
                    <a16:creationId xmlns:a16="http://schemas.microsoft.com/office/drawing/2014/main" id="{0AC3A329-3092-5043-B306-0C8080527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66" y="4100623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30"/>
                <a:stretch>
                  <a:fillRect l="-8163" t="-9375" r="-6122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3" name="직선 화살표 연결선 352">
            <a:extLst>
              <a:ext uri="{FF2B5EF4-FFF2-40B4-BE49-F238E27FC236}">
                <a16:creationId xmlns:a16="http://schemas.microsoft.com/office/drawing/2014/main" id="{0819AD6C-03CC-4140-8BFD-84244B7B3BFE}"/>
              </a:ext>
            </a:extLst>
          </p:cNvPr>
          <p:cNvCxnSpPr>
            <a:cxnSpLocks/>
            <a:stCxn id="352" idx="3"/>
            <a:endCxn id="354" idx="1"/>
          </p:cNvCxnSpPr>
          <p:nvPr/>
        </p:nvCxnSpPr>
        <p:spPr>
          <a:xfrm flipV="1">
            <a:off x="4097387" y="4292484"/>
            <a:ext cx="72611" cy="99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모서리가 둥근 직사각형 82">
                <a:extLst>
                  <a:ext uri="{FF2B5EF4-FFF2-40B4-BE49-F238E27FC236}">
                    <a16:creationId xmlns:a16="http://schemas.microsoft.com/office/drawing/2014/main" id="{13342EFF-C005-7F41-AD76-1ABFDAF19BEE}"/>
                  </a:ext>
                </a:extLst>
              </p:cNvPr>
              <p:cNvSpPr/>
              <p:nvPr/>
            </p:nvSpPr>
            <p:spPr>
              <a:xfrm>
                <a:off x="4169998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4" name="모서리가 둥근 직사각형 82">
                <a:extLst>
                  <a:ext uri="{FF2B5EF4-FFF2-40B4-BE49-F238E27FC236}">
                    <a16:creationId xmlns:a16="http://schemas.microsoft.com/office/drawing/2014/main" id="{13342EFF-C005-7F41-AD76-1ABFDAF19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98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31"/>
                <a:stretch>
                  <a:fillRect l="-6122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모서리가 둥근 직사각형 82">
                <a:extLst>
                  <a:ext uri="{FF2B5EF4-FFF2-40B4-BE49-F238E27FC236}">
                    <a16:creationId xmlns:a16="http://schemas.microsoft.com/office/drawing/2014/main" id="{ED30E7B8-1253-EA4C-8BCC-5347CBA359E1}"/>
                  </a:ext>
                </a:extLst>
              </p:cNvPr>
              <p:cNvSpPr/>
              <p:nvPr/>
            </p:nvSpPr>
            <p:spPr>
              <a:xfrm>
                <a:off x="4838018" y="4101621"/>
                <a:ext cx="356108" cy="383721"/>
              </a:xfrm>
              <a:prstGeom prst="roundRect">
                <a:avLst>
                  <a:gd name="adj" fmla="val 18594"/>
                </a:avLst>
              </a:prstGeom>
              <a:solidFill>
                <a:srgbClr val="E1C4CF"/>
              </a:solid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Load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34" charset="-127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6" name="모서리가 둥근 직사각형 82">
                <a:extLst>
                  <a:ext uri="{FF2B5EF4-FFF2-40B4-BE49-F238E27FC236}">
                    <a16:creationId xmlns:a16="http://schemas.microsoft.com/office/drawing/2014/main" id="{ED30E7B8-1253-EA4C-8BCC-5347CBA35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018" y="4101621"/>
                <a:ext cx="356108" cy="383721"/>
              </a:xfrm>
              <a:prstGeom prst="roundRect">
                <a:avLst>
                  <a:gd name="adj" fmla="val 18594"/>
                </a:avLst>
              </a:prstGeom>
              <a:blipFill>
                <a:blip r:embed="rId32"/>
                <a:stretch>
                  <a:fillRect l="-20000" t="-9375" r="-20000"/>
                </a:stretch>
              </a:blipFill>
              <a:ln w="9525" cap="flat" cmpd="sng" algn="ctr">
                <a:solidFill>
                  <a:srgbClr val="A6185B"/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EF8C2642-CE59-1845-B6D9-7E9E51D9634C}"/>
              </a:ext>
            </a:extLst>
          </p:cNvPr>
          <p:cNvCxnSpPr>
            <a:cxnSpLocks/>
            <a:endCxn id="358" idx="1"/>
          </p:cNvCxnSpPr>
          <p:nvPr/>
        </p:nvCxnSpPr>
        <p:spPr>
          <a:xfrm>
            <a:off x="5192202" y="4291810"/>
            <a:ext cx="76635" cy="6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모서리가 둥근 직사각형 82">
                <a:extLst>
                  <a:ext uri="{FF2B5EF4-FFF2-40B4-BE49-F238E27FC236}">
                    <a16:creationId xmlns:a16="http://schemas.microsoft.com/office/drawing/2014/main" id="{C7A36A0E-1F26-8543-AB9A-7C50E1AB577A}"/>
                  </a:ext>
                </a:extLst>
              </p:cNvPr>
              <p:cNvSpPr/>
              <p:nvPr/>
            </p:nvSpPr>
            <p:spPr>
              <a:xfrm>
                <a:off x="5268837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8" name="모서리가 둥근 직사각형 82">
                <a:extLst>
                  <a:ext uri="{FF2B5EF4-FFF2-40B4-BE49-F238E27FC236}">
                    <a16:creationId xmlns:a16="http://schemas.microsoft.com/office/drawing/2014/main" id="{C7A36A0E-1F26-8543-AB9A-7C50E1AB5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837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33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6230A777-116F-BE47-A0B5-2B8E70DE54BE}"/>
              </a:ext>
            </a:extLst>
          </p:cNvPr>
          <p:cNvCxnSpPr>
            <a:cxnSpLocks/>
            <a:stCxn id="358" idx="3"/>
            <a:endCxn id="360" idx="1"/>
          </p:cNvCxnSpPr>
          <p:nvPr/>
        </p:nvCxnSpPr>
        <p:spPr>
          <a:xfrm>
            <a:off x="5862558" y="4292484"/>
            <a:ext cx="7663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모서리가 둥근 직사각형 82">
                <a:extLst>
                  <a:ext uri="{FF2B5EF4-FFF2-40B4-BE49-F238E27FC236}">
                    <a16:creationId xmlns:a16="http://schemas.microsoft.com/office/drawing/2014/main" id="{BDD26881-E768-364C-8633-6A627ADFC895}"/>
                  </a:ext>
                </a:extLst>
              </p:cNvPr>
              <p:cNvSpPr/>
              <p:nvPr/>
            </p:nvSpPr>
            <p:spPr>
              <a:xfrm>
                <a:off x="5939193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0" name="모서리가 둥근 직사각형 82">
                <a:extLst>
                  <a:ext uri="{FF2B5EF4-FFF2-40B4-BE49-F238E27FC236}">
                    <a16:creationId xmlns:a16="http://schemas.microsoft.com/office/drawing/2014/main" id="{BDD26881-E768-364C-8633-6A627ADFC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93" y="4099626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34"/>
                <a:stretch>
                  <a:fillRect l="-8163" t="-9375" r="-6122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B3DA3C02-91DB-594E-803F-C790100F4E99}"/>
              </a:ext>
            </a:extLst>
          </p:cNvPr>
          <p:cNvCxnSpPr>
            <a:cxnSpLocks/>
            <a:stCxn id="360" idx="3"/>
            <a:endCxn id="362" idx="1"/>
          </p:cNvCxnSpPr>
          <p:nvPr/>
        </p:nvCxnSpPr>
        <p:spPr>
          <a:xfrm flipV="1">
            <a:off x="6532914" y="4291487"/>
            <a:ext cx="72611" cy="99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모서리가 둥근 직사각형 82">
                <a:extLst>
                  <a:ext uri="{FF2B5EF4-FFF2-40B4-BE49-F238E27FC236}">
                    <a16:creationId xmlns:a16="http://schemas.microsoft.com/office/drawing/2014/main" id="{B29307CB-9014-B541-8AF7-442048151245}"/>
                  </a:ext>
                </a:extLst>
              </p:cNvPr>
              <p:cNvSpPr/>
              <p:nvPr/>
            </p:nvSpPr>
            <p:spPr>
              <a:xfrm>
                <a:off x="6605525" y="4098629"/>
                <a:ext cx="593721" cy="385716"/>
              </a:xfrm>
              <a:prstGeom prst="roundRect">
                <a:avLst>
                  <a:gd name="adj" fmla="val 18594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Process</a:t>
                </a:r>
              </a:p>
              <a:p>
                <a:pPr lvl="0" algn="ctr" latinLnBrk="1">
                  <a:lnSpc>
                    <a:spcPct val="90000"/>
                  </a:lnSpc>
                  <a:buClrTx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12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2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2" name="모서리가 둥근 직사각형 82">
                <a:extLst>
                  <a:ext uri="{FF2B5EF4-FFF2-40B4-BE49-F238E27FC236}">
                    <a16:creationId xmlns:a16="http://schemas.microsoft.com/office/drawing/2014/main" id="{B29307CB-9014-B541-8AF7-442048151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25" y="4098629"/>
                <a:ext cx="593721" cy="385716"/>
              </a:xfrm>
              <a:prstGeom prst="roundRect">
                <a:avLst>
                  <a:gd name="adj" fmla="val 18594"/>
                </a:avLst>
              </a:prstGeom>
              <a:blipFill>
                <a:blip r:embed="rId35"/>
                <a:stretch>
                  <a:fillRect l="-8163" t="-9375" r="-8163" b="-15625"/>
                </a:stretch>
              </a:blipFill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80696C80-9D61-124B-BA34-6B858916E642}"/>
              </a:ext>
            </a:extLst>
          </p:cNvPr>
          <p:cNvCxnSpPr>
            <a:cxnSpLocks/>
            <a:stCxn id="354" idx="3"/>
            <a:endCxn id="356" idx="1"/>
          </p:cNvCxnSpPr>
          <p:nvPr/>
        </p:nvCxnSpPr>
        <p:spPr>
          <a:xfrm>
            <a:off x="4763719" y="4292484"/>
            <a:ext cx="74299" cy="9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1F216D20-2D3B-D443-9D87-EA7A5296BF55}"/>
              </a:ext>
            </a:extLst>
          </p:cNvPr>
          <p:cNvSpPr txBox="1"/>
          <p:nvPr/>
        </p:nvSpPr>
        <p:spPr>
          <a:xfrm>
            <a:off x="5096560" y="3337379"/>
            <a:ext cx="356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Remove redundant load from the memory </a:t>
            </a:r>
          </a:p>
          <a:p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 Memory traffic ↓</a:t>
            </a:r>
            <a:endParaRPr kumimoji="1" lang="ko-Kore-KR" altLang="en-US" b="1" dirty="0">
              <a:solidFill>
                <a:srgbClr val="E5407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43E70FC5-052D-B642-B865-3205177A88D5}"/>
                  </a:ext>
                </a:extLst>
              </p:cNvPr>
              <p:cNvSpPr/>
              <p:nvPr/>
            </p:nvSpPr>
            <p:spPr>
              <a:xfrm>
                <a:off x="1721000" y="1448446"/>
                <a:ext cx="1619418" cy="339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→</m:t>
                      </m:r>
                      <m:r>
                        <a:rPr kumimoji="1" lang="en-US" altLang="ko-KR" i="1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𝑊</m:t>
                      </m:r>
                      <m:r>
                        <a:rPr kumimoji="1" lang="en-US" altLang="ko-KR" i="1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43E70FC5-052D-B642-B865-3205177A8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000" y="1448446"/>
                <a:ext cx="1619418" cy="3390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7414D16C-9416-EE4E-9555-383C10FAF81C}"/>
                  </a:ext>
                </a:extLst>
              </p:cNvPr>
              <p:cNvSpPr/>
              <p:nvPr/>
            </p:nvSpPr>
            <p:spPr>
              <a:xfrm>
                <a:off x="1489593" y="1464059"/>
                <a:ext cx="4498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 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7414D16C-9416-EE4E-9555-383C10FAF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93" y="1464059"/>
                <a:ext cx="449867" cy="307777"/>
              </a:xfrm>
              <a:prstGeom prst="rect">
                <a:avLst/>
              </a:prstGeom>
              <a:blipFill>
                <a:blip r:embed="rId3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41EFE7E2-1A19-684E-A691-65BB2CEB0D87}"/>
                  </a:ext>
                </a:extLst>
              </p:cNvPr>
              <p:cNvSpPr/>
              <p:nvPr/>
            </p:nvSpPr>
            <p:spPr>
              <a:xfrm>
                <a:off x="3468631" y="1444788"/>
                <a:ext cx="1664302" cy="34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→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𝑊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41EFE7E2-1A19-684E-A691-65BB2CEB0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631" y="1444788"/>
                <a:ext cx="1664302" cy="34291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F95BF3A3-BC5B-6241-A617-C0749E37B61D}"/>
                  </a:ext>
                </a:extLst>
              </p:cNvPr>
              <p:cNvSpPr/>
              <p:nvPr/>
            </p:nvSpPr>
            <p:spPr>
              <a:xfrm>
                <a:off x="3271092" y="1460401"/>
                <a:ext cx="4456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b="0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 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F95BF3A3-BC5B-6241-A617-C0749E37B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92" y="1460401"/>
                <a:ext cx="445698" cy="307777"/>
              </a:xfrm>
              <a:prstGeom prst="rect">
                <a:avLst/>
              </a:prstGeom>
              <a:blipFill>
                <a:blip r:embed="rId3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1A9A332-410E-F045-83FD-77CF7B981DBD}"/>
                  </a:ext>
                </a:extLst>
              </p:cNvPr>
              <p:cNvSpPr/>
              <p:nvPr/>
            </p:nvSpPr>
            <p:spPr>
              <a:xfrm>
                <a:off x="5275844" y="1430976"/>
                <a:ext cx="1664302" cy="34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→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𝑊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1A9A332-410E-F045-83FD-77CF7B981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44" y="1430976"/>
                <a:ext cx="1664302" cy="34291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897F5B95-E2E6-E440-A55F-4C6B937C43F8}"/>
                  </a:ext>
                </a:extLst>
              </p:cNvPr>
              <p:cNvSpPr/>
              <p:nvPr/>
            </p:nvSpPr>
            <p:spPr>
              <a:xfrm>
                <a:off x="5069838" y="1446589"/>
                <a:ext cx="4498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b="0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 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897F5B95-E2E6-E440-A55F-4C6B937C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38" y="1446589"/>
                <a:ext cx="449867" cy="307777"/>
              </a:xfrm>
              <a:prstGeom prst="rect">
                <a:avLst/>
              </a:prstGeom>
              <a:blipFill>
                <a:blip r:embed="rId4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C4DF825-9E2A-8F46-B4F7-40A947891B77}"/>
                  </a:ext>
                </a:extLst>
              </p:cNvPr>
              <p:cNvSpPr/>
              <p:nvPr/>
            </p:nvSpPr>
            <p:spPr>
              <a:xfrm>
                <a:off x="7081133" y="1434921"/>
                <a:ext cx="1664302" cy="34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→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𝑊</m:t>
                      </m:r>
                      <m:r>
                        <a:rPr kumimoji="1" lang="en-US" altLang="ko-KR" i="1" kern="120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 kern="120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34" charset="-127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R" i="1" kern="120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kern="1200" smtClea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34" charset="-127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C4DF825-9E2A-8F46-B4F7-40A947891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133" y="1434921"/>
                <a:ext cx="1664302" cy="34291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98E608A-1420-0E4E-B812-6B647371921C}"/>
                  </a:ext>
                </a:extLst>
              </p:cNvPr>
              <p:cNvSpPr/>
              <p:nvPr/>
            </p:nvSpPr>
            <p:spPr>
              <a:xfrm>
                <a:off x="6875127" y="1450534"/>
                <a:ext cx="4498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</m:ctrlPr>
                        </m:sSubPr>
                        <m:e>
                          <m:r>
                            <a:rPr kumimoji="1" lang="en-US" altLang="ko-KR" i="1" kern="120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b="0" i="1" kern="1200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  <a:ea typeface="맑은 고딕" panose="020B0503020000020004" pitchFamily="34" charset="-127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kern="120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</a:rPr>
                        <m:t> </m:t>
                      </m:r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98E608A-1420-0E4E-B812-6B6473719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7" y="1450534"/>
                <a:ext cx="449867" cy="307777"/>
              </a:xfrm>
              <a:prstGeom prst="rect">
                <a:avLst/>
              </a:prstGeom>
              <a:blipFill>
                <a:blip r:embed="rId4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9" grpId="0" animBg="1"/>
      <p:bldP spid="210" grpId="0" animBg="1"/>
      <p:bldP spid="213" grpId="0" animBg="1"/>
      <p:bldP spid="214" grpId="0" animBg="1"/>
      <p:bldP spid="216" grpId="0" animBg="1"/>
      <p:bldP spid="217" grpId="0" animBg="1"/>
      <p:bldP spid="220" grpId="0" animBg="1"/>
      <p:bldP spid="221" grpId="0" animBg="1"/>
      <p:bldP spid="223" grpId="0" animBg="1"/>
      <p:bldP spid="224" grpId="0" animBg="1"/>
      <p:bldP spid="227" grpId="0" animBg="1"/>
      <p:bldP spid="228" grpId="0" animBg="1"/>
      <p:bldP spid="230" grpId="0" animBg="1"/>
      <p:bldP spid="231" grpId="0" animBg="1"/>
      <p:bldP spid="254" grpId="0"/>
      <p:bldP spid="295" grpId="0" animBg="1"/>
      <p:bldP spid="296" grpId="0"/>
      <p:bldP spid="331" grpId="0" animBg="1"/>
      <p:bldP spid="332" grpId="0"/>
      <p:bldP spid="334" grpId="0" animBg="1"/>
      <p:bldP spid="335" grpId="0"/>
      <p:bldP spid="336" grpId="0" animBg="1"/>
      <p:bldP spid="338" grpId="0" animBg="1"/>
      <p:bldP spid="339" grpId="0" animBg="1"/>
      <p:bldP spid="341" grpId="0" animBg="1"/>
      <p:bldP spid="345" grpId="0" animBg="1"/>
      <p:bldP spid="350" grpId="0" animBg="1"/>
      <p:bldP spid="352" grpId="0" animBg="1"/>
      <p:bldP spid="354" grpId="0" animBg="1"/>
      <p:bldP spid="356" grpId="0" animBg="1"/>
      <p:bldP spid="358" grpId="0" animBg="1"/>
      <p:bldP spid="360" grpId="0" animBg="1"/>
      <p:bldP spid="362" grpId="0" animBg="1"/>
      <p:bldP spid="366" grpId="1"/>
      <p:bldP spid="367" grpId="0"/>
      <p:bldP spid="367" grpId="1"/>
      <p:bldP spid="367" grpId="2"/>
      <p:bldP spid="368" grpId="0"/>
      <p:bldP spid="369" grpId="0"/>
      <p:bldP spid="369" grpId="1"/>
      <p:bldP spid="369" grpId="2"/>
      <p:bldP spid="370" grpId="0"/>
      <p:bldP spid="371" grpId="0"/>
      <p:bldP spid="371" grpId="1"/>
      <p:bldP spid="371" grpId="2"/>
      <p:bldP spid="372" grpId="0"/>
      <p:bldP spid="373" grpId="0"/>
      <p:bldP spid="373" grpId="1"/>
      <p:bldP spid="373" grpId="2"/>
      <p:bldP spid="3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2B24-5788-2E4D-AF54-BF0B6C54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633A9-94D4-6540-8835-B6C102A8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CD6EFE18-0F9D-F948-9FF4-EBBF2ED60E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5447523"/>
                  </p:ext>
                </p:extLst>
              </p:nvPr>
            </p:nvGraphicFramePr>
            <p:xfrm>
              <a:off x="543688" y="1979862"/>
              <a:ext cx="2954465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7170">
                      <a:extLst>
                        <a:ext uri="{9D8B030D-6E8A-4147-A177-3AD203B41FA5}">
                          <a16:colId xmlns:a16="http://schemas.microsoft.com/office/drawing/2014/main" val="2872587756"/>
                        </a:ext>
                      </a:extLst>
                    </a:gridCol>
                    <a:gridCol w="482321">
                      <a:extLst>
                        <a:ext uri="{9D8B030D-6E8A-4147-A177-3AD203B41FA5}">
                          <a16:colId xmlns:a16="http://schemas.microsoft.com/office/drawing/2014/main" val="697734866"/>
                        </a:ext>
                      </a:extLst>
                    </a:gridCol>
                    <a:gridCol w="489268">
                      <a:extLst>
                        <a:ext uri="{9D8B030D-6E8A-4147-A177-3AD203B41FA5}">
                          <a16:colId xmlns:a16="http://schemas.microsoft.com/office/drawing/2014/main" val="788730806"/>
                        </a:ext>
                      </a:extLst>
                    </a:gridCol>
                    <a:gridCol w="1185706">
                      <a:extLst>
                        <a:ext uri="{9D8B030D-6E8A-4147-A177-3AD203B41FA5}">
                          <a16:colId xmlns:a16="http://schemas.microsoft.com/office/drawing/2014/main" val="4285951532"/>
                        </a:ext>
                      </a:extLst>
                    </a:gridCol>
                  </a:tblGrid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Dataset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Metric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946738"/>
                      </a:ext>
                    </a:extLst>
                  </a:tr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SIFT1M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2574793"/>
                      </a:ext>
                    </a:extLst>
                  </a:tr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Deep1M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96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6178369"/>
                      </a:ext>
                    </a:extLst>
                  </a:tr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 err="1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GloVe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100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Inner Product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9493598"/>
                      </a:ext>
                    </a:extLst>
                  </a:tr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SIFT1B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248454"/>
                      </a:ext>
                    </a:extLst>
                  </a:tr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Deep1B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96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6714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TTI1B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Inner Product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2212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CD6EFE18-0F9D-F948-9FF4-EBBF2ED60E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5447523"/>
                  </p:ext>
                </p:extLst>
              </p:nvPr>
            </p:nvGraphicFramePr>
            <p:xfrm>
              <a:off x="543688" y="1979862"/>
              <a:ext cx="2954465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7170">
                      <a:extLst>
                        <a:ext uri="{9D8B030D-6E8A-4147-A177-3AD203B41FA5}">
                          <a16:colId xmlns:a16="http://schemas.microsoft.com/office/drawing/2014/main" val="2872587756"/>
                        </a:ext>
                      </a:extLst>
                    </a:gridCol>
                    <a:gridCol w="482321">
                      <a:extLst>
                        <a:ext uri="{9D8B030D-6E8A-4147-A177-3AD203B41FA5}">
                          <a16:colId xmlns:a16="http://schemas.microsoft.com/office/drawing/2014/main" val="697734866"/>
                        </a:ext>
                      </a:extLst>
                    </a:gridCol>
                    <a:gridCol w="489268">
                      <a:extLst>
                        <a:ext uri="{9D8B030D-6E8A-4147-A177-3AD203B41FA5}">
                          <a16:colId xmlns:a16="http://schemas.microsoft.com/office/drawing/2014/main" val="788730806"/>
                        </a:ext>
                      </a:extLst>
                    </a:gridCol>
                    <a:gridCol w="1185706">
                      <a:extLst>
                        <a:ext uri="{9D8B030D-6E8A-4147-A177-3AD203B41FA5}">
                          <a16:colId xmlns:a16="http://schemas.microsoft.com/office/drawing/2014/main" val="428595153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Dataset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789" r="-350000" b="-6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8974" r="-241026" b="-6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Metric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9467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SIFT1M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25747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Deep1M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96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61783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 err="1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GloVe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1M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100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Inner Product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949359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SIFT1B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2484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Deep1B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96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L2 Distance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6714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TTI1B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1B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128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Inner Product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22126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FBA2B67-408F-274F-AF46-2F6B4185A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4540505"/>
                  </p:ext>
                </p:extLst>
              </p:nvPr>
            </p:nvGraphicFramePr>
            <p:xfrm>
              <a:off x="4024100" y="1979862"/>
              <a:ext cx="4485776" cy="2651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616">
                      <a:extLst>
                        <a:ext uri="{9D8B030D-6E8A-4147-A177-3AD203B41FA5}">
                          <a16:colId xmlns:a16="http://schemas.microsoft.com/office/drawing/2014/main" val="1749881878"/>
                        </a:ext>
                      </a:extLst>
                    </a:gridCol>
                    <a:gridCol w="1342772">
                      <a:extLst>
                        <a:ext uri="{9D8B030D-6E8A-4147-A177-3AD203B41FA5}">
                          <a16:colId xmlns:a16="http://schemas.microsoft.com/office/drawing/2014/main" val="2872587756"/>
                        </a:ext>
                      </a:extLst>
                    </a:gridCol>
                    <a:gridCol w="844423">
                      <a:extLst>
                        <a:ext uri="{9D8B030D-6E8A-4147-A177-3AD203B41FA5}">
                          <a16:colId xmlns:a16="http://schemas.microsoft.com/office/drawing/2014/main" val="697734866"/>
                        </a:ext>
                      </a:extLst>
                    </a:gridCol>
                    <a:gridCol w="527765">
                      <a:extLst>
                        <a:ext uri="{9D8B030D-6E8A-4147-A177-3AD203B41FA5}">
                          <a16:colId xmlns:a16="http://schemas.microsoft.com/office/drawing/2014/main" val="788730806"/>
                        </a:ext>
                      </a:extLst>
                    </a:gridCol>
                    <a:gridCol w="529200">
                      <a:extLst>
                        <a:ext uri="{9D8B030D-6E8A-4147-A177-3AD203B41FA5}">
                          <a16:colId xmlns:a16="http://schemas.microsoft.com/office/drawing/2014/main" val="4285951532"/>
                        </a:ext>
                      </a:extLst>
                    </a:gridCol>
                  </a:tblGrid>
                  <a:tr h="238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Compression Ratio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Algorithm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Platform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ore-KR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altLang="ko-Kore-KR" sz="1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946738"/>
                      </a:ext>
                    </a:extLst>
                  </a:tr>
                  <a:tr h="238816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4:1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ScaNN16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ko-Kore-KR" altLang="en-US" sz="12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2574793"/>
                      </a:ext>
                    </a:extLst>
                  </a:tr>
                  <a:tr h="23881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6178369"/>
                      </a:ext>
                    </a:extLst>
                  </a:tr>
                  <a:tr h="23881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9493598"/>
                      </a:ext>
                    </a:extLst>
                  </a:tr>
                  <a:tr h="23881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(GPU)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4248454"/>
                      </a:ext>
                    </a:extLst>
                  </a:tr>
                  <a:tr h="238816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8:1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ScaNN16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ko-Kore-KR" altLang="en-US" sz="1200" b="0" dirty="0">
                            <a:solidFill>
                              <a:schemeClr val="tx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671463"/>
                      </a:ext>
                    </a:extLst>
                  </a:tr>
                  <a:tr h="23881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954687"/>
                      </a:ext>
                    </a:extLst>
                  </a:tr>
                  <a:tr h="238816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547469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(GPU)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ore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2212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FBA2B67-408F-274F-AF46-2F6B4185A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4540505"/>
                  </p:ext>
                </p:extLst>
              </p:nvPr>
            </p:nvGraphicFramePr>
            <p:xfrm>
              <a:off x="4024100" y="1979862"/>
              <a:ext cx="4485776" cy="2651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616">
                      <a:extLst>
                        <a:ext uri="{9D8B030D-6E8A-4147-A177-3AD203B41FA5}">
                          <a16:colId xmlns:a16="http://schemas.microsoft.com/office/drawing/2014/main" val="1749881878"/>
                        </a:ext>
                      </a:extLst>
                    </a:gridCol>
                    <a:gridCol w="1342772">
                      <a:extLst>
                        <a:ext uri="{9D8B030D-6E8A-4147-A177-3AD203B41FA5}">
                          <a16:colId xmlns:a16="http://schemas.microsoft.com/office/drawing/2014/main" val="2872587756"/>
                        </a:ext>
                      </a:extLst>
                    </a:gridCol>
                    <a:gridCol w="844423">
                      <a:extLst>
                        <a:ext uri="{9D8B030D-6E8A-4147-A177-3AD203B41FA5}">
                          <a16:colId xmlns:a16="http://schemas.microsoft.com/office/drawing/2014/main" val="697734866"/>
                        </a:ext>
                      </a:extLst>
                    </a:gridCol>
                    <a:gridCol w="527765">
                      <a:extLst>
                        <a:ext uri="{9D8B030D-6E8A-4147-A177-3AD203B41FA5}">
                          <a16:colId xmlns:a16="http://schemas.microsoft.com/office/drawing/2014/main" val="788730806"/>
                        </a:ext>
                      </a:extLst>
                    </a:gridCol>
                    <a:gridCol w="529200">
                      <a:extLst>
                        <a:ext uri="{9D8B030D-6E8A-4147-A177-3AD203B41FA5}">
                          <a16:colId xmlns:a16="http://schemas.microsoft.com/office/drawing/2014/main" val="428595153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Compression Ratio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Algorithm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b="1" dirty="0">
                              <a:solidFill>
                                <a:schemeClr val="bg1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Platform</a:t>
                          </a:r>
                          <a:endParaRPr lang="ko-Kore-KR" altLang="en-US" sz="1200" b="1" dirty="0">
                            <a:solidFill>
                              <a:schemeClr val="bg1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C5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5238" r="-102381" b="-4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r="-2381" b="-4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946738"/>
                      </a:ext>
                    </a:extLst>
                  </a:tr>
                  <a:tr h="27432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4:1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ScaNN16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163636" r="-2381" b="-7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574793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263636" r="-2381" b="-6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78369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380952" r="-2381" b="-5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493598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(GPU)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459091" r="-2381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248454"/>
                      </a:ext>
                    </a:extLst>
                  </a:tr>
                  <a:tr h="27432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8:1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ScaNN16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559091" r="-2381" b="-3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0671463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Faiss16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659091" r="-2381" b="-2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7954687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(CPU)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795238" r="-2381" b="-1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474695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Faiss256 (GPU)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GPU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200" dirty="0">
                              <a:solidFill>
                                <a:srgbClr val="595959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256</a:t>
                          </a:r>
                          <a:endParaRPr lang="ko-Kore-KR" altLang="en-US" sz="1200" dirty="0">
                            <a:solidFill>
                              <a:srgbClr val="595959"/>
                            </a:solidFill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5959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5238" t="-854545" r="-2381" b="-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2126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8E0D6C-430D-DF45-8F26-995FC209F91F}"/>
              </a:ext>
            </a:extLst>
          </p:cNvPr>
          <p:cNvSpPr txBox="1"/>
          <p:nvPr/>
        </p:nvSpPr>
        <p:spPr>
          <a:xfrm>
            <a:off x="4024100" y="1389789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  </a:t>
            </a:r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8-core Intel i7-7820X with 128GB memory</a:t>
            </a:r>
          </a:p>
          <a:p>
            <a:r>
              <a:rPr kumimoji="1" lang="en-US" altLang="ko-Kore-KR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GPU  </a:t>
            </a:r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V100 GPU with 32GB memory</a:t>
            </a:r>
            <a:endParaRPr kumimoji="1" lang="ko-Kore-KR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D41AC-778B-8448-BE23-E1602030F511}"/>
              </a:ext>
            </a:extLst>
          </p:cNvPr>
          <p:cNvSpPr txBox="1"/>
          <p:nvPr/>
        </p:nvSpPr>
        <p:spPr>
          <a:xfrm>
            <a:off x="9619129" y="506505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562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2B24-5788-2E4D-AF54-BF0B6C54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 – Throughput Improvement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F59F0-D770-F54A-9241-7DEC315A0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633A9-94D4-6540-8835-B6C102A8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F74BF7-F4B6-6C47-8C62-37B4C608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0" y="1327513"/>
            <a:ext cx="8350180" cy="3206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72846A-ACE9-7446-9138-D0B98B4A46D5}"/>
              </a:ext>
            </a:extLst>
          </p:cNvPr>
          <p:cNvSpPr/>
          <p:nvPr/>
        </p:nvSpPr>
        <p:spPr>
          <a:xfrm>
            <a:off x="714103" y="2377440"/>
            <a:ext cx="8032987" cy="409302"/>
          </a:xfrm>
          <a:prstGeom prst="rect">
            <a:avLst/>
          </a:prstGeom>
          <a:noFill/>
          <a:ln w="28575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EFF594-B629-6A46-801D-EA76F017D711}"/>
              </a:ext>
            </a:extLst>
          </p:cNvPr>
          <p:cNvSpPr/>
          <p:nvPr/>
        </p:nvSpPr>
        <p:spPr>
          <a:xfrm>
            <a:off x="714103" y="3722915"/>
            <a:ext cx="8032987" cy="409302"/>
          </a:xfrm>
          <a:prstGeom prst="rect">
            <a:avLst/>
          </a:prstGeom>
          <a:noFill/>
          <a:ln w="28575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82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2B24-5788-2E4D-AF54-BF0B6C54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 – Latency Improvement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633A9-94D4-6540-8835-B6C102A8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7FE29E-3C4C-674B-97DB-5EB760CB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4" y="1032369"/>
            <a:ext cx="4667811" cy="36661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72846A-ACE9-7446-9138-D0B98B4A46D5}"/>
              </a:ext>
            </a:extLst>
          </p:cNvPr>
          <p:cNvSpPr/>
          <p:nvPr/>
        </p:nvSpPr>
        <p:spPr>
          <a:xfrm>
            <a:off x="895099" y="1336619"/>
            <a:ext cx="4155865" cy="389492"/>
          </a:xfrm>
          <a:prstGeom prst="rect">
            <a:avLst/>
          </a:prstGeom>
          <a:noFill/>
          <a:ln w="28575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EFF594-B629-6A46-801D-EA76F017D711}"/>
              </a:ext>
            </a:extLst>
          </p:cNvPr>
          <p:cNvSpPr/>
          <p:nvPr/>
        </p:nvSpPr>
        <p:spPr>
          <a:xfrm>
            <a:off x="895100" y="3040515"/>
            <a:ext cx="4147156" cy="418601"/>
          </a:xfrm>
          <a:prstGeom prst="rect">
            <a:avLst/>
          </a:prstGeom>
          <a:noFill/>
          <a:ln w="28575">
            <a:solidFill>
              <a:srgbClr val="E54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D656411-F57C-AE4B-AE95-DEA70EEA903F}"/>
              </a:ext>
            </a:extLst>
          </p:cNvPr>
          <p:cNvSpPr/>
          <p:nvPr/>
        </p:nvSpPr>
        <p:spPr>
          <a:xfrm>
            <a:off x="5205932" y="2547551"/>
            <a:ext cx="3753396" cy="635741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5999"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Lato" panose="020F0502020204030203" pitchFamily="34" charset="0"/>
                <a:cs typeface="Lato" panose="020F0502020204030203" pitchFamily="34" charset="0"/>
              </a:rPr>
              <a:t>ANNA achieves </a:t>
            </a:r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24x</a:t>
            </a:r>
            <a:r>
              <a:rPr kumimoji="1" lang="en-US" altLang="ko-Kore-KR" b="1" dirty="0">
                <a:latin typeface="Lato" panose="020F0502020204030203" pitchFamily="34" charset="0"/>
                <a:cs typeface="Lato" panose="020F0502020204030203" pitchFamily="34" charset="0"/>
              </a:rPr>
              <a:t> latency improvements on average across all configuration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6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2B24-5788-2E4D-AF54-BF0B6C54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Evaluation – Area and Energy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633A9-94D4-6540-8835-B6C102A8C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D656411-F57C-AE4B-AE95-DEA70EEA903F}"/>
              </a:ext>
            </a:extLst>
          </p:cNvPr>
          <p:cNvSpPr/>
          <p:nvPr/>
        </p:nvSpPr>
        <p:spPr>
          <a:xfrm>
            <a:off x="407494" y="3962486"/>
            <a:ext cx="4164506" cy="635741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bIns="125999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Lato" panose="020F0502020204030203" pitchFamily="34" charset="0"/>
                <a:cs typeface="Lato" panose="020F0502020204030203" pitchFamily="34" charset="0"/>
              </a:rPr>
              <a:t>ANNA is </a:t>
            </a:r>
            <a:r>
              <a:rPr kumimoji="1" lang="en-US" altLang="ko-KR" b="1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151x smaller</a:t>
            </a:r>
            <a:r>
              <a:rPr kumimoji="1" lang="en-US" altLang="ko-KR" b="1" dirty="0">
                <a:latin typeface="Lato" panose="020F0502020204030203" pitchFamily="34" charset="0"/>
                <a:cs typeface="Lato" panose="020F0502020204030203" pitchFamily="34" charset="0"/>
              </a:rPr>
              <a:t> than CPU die size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Lato" panose="020F0502020204030203" pitchFamily="34" charset="0"/>
                <a:cs typeface="Lato" panose="020F0502020204030203" pitchFamily="34" charset="0"/>
              </a:rPr>
              <a:t>ANNA is </a:t>
            </a:r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517x smaller</a:t>
            </a:r>
            <a:r>
              <a:rPr kumimoji="1" lang="en-US" altLang="ko-Kore-KR" b="1" dirty="0">
                <a:latin typeface="Lato" panose="020F0502020204030203" pitchFamily="34" charset="0"/>
                <a:cs typeface="Lato" panose="020F0502020204030203" pitchFamily="34" charset="0"/>
              </a:rPr>
              <a:t> than GPU die size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7C64B27-5041-634A-A5A1-61E2FD608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733730"/>
              </p:ext>
            </p:extLst>
          </p:nvPr>
        </p:nvGraphicFramePr>
        <p:xfrm>
          <a:off x="407494" y="1521137"/>
          <a:ext cx="4177204" cy="2255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2636">
                  <a:extLst>
                    <a:ext uri="{9D8B030D-6E8A-4147-A177-3AD203B41FA5}">
                      <a16:colId xmlns:a16="http://schemas.microsoft.com/office/drawing/2014/main" val="1218742118"/>
                    </a:ext>
                  </a:extLst>
                </a:gridCol>
                <a:gridCol w="822284">
                  <a:extLst>
                    <a:ext uri="{9D8B030D-6E8A-4147-A177-3AD203B41FA5}">
                      <a16:colId xmlns:a16="http://schemas.microsoft.com/office/drawing/2014/main" val="518071264"/>
                    </a:ext>
                  </a:extLst>
                </a:gridCol>
                <a:gridCol w="822284">
                  <a:extLst>
                    <a:ext uri="{9D8B030D-6E8A-4147-A177-3AD203B41FA5}">
                      <a16:colId xmlns:a16="http://schemas.microsoft.com/office/drawing/2014/main" val="1032261246"/>
                    </a:ext>
                  </a:extLst>
                </a:gridCol>
              </a:tblGrid>
              <a:tr h="3834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 Name</a:t>
                      </a:r>
                      <a:endParaRPr lang="ko-Kore-KR" altLang="en-US" sz="11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5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Area (mm</a:t>
                      </a:r>
                      <a:r>
                        <a:rPr lang="en-US" altLang="ko-Kore-KR" sz="1100" b="1" baseline="300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r>
                        <a:rPr lang="en-US" altLang="ko-Kore-KR" sz="1100" b="1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  <a:endParaRPr lang="ko-Kore-KR" altLang="en-US" sz="11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5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</a:t>
                      </a:r>
                    </a:p>
                    <a:p>
                      <a:pPr algn="ctr"/>
                      <a:r>
                        <a:rPr lang="en-US" altLang="ko-Kore-KR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(W)</a:t>
                      </a:r>
                      <a:endParaRPr lang="ko-Kore-KR" altLang="en-US" sz="11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95653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Codebook/Cluster Processing Module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1.17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0.391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1211043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Encoded Vector Fetch Module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2.87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1.065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3771057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Similarity Computation Module (16x)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13.30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3.795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90926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Memory Access Interface (MAI)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0.17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0.147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266756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ANNA Accelerator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17.51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5.398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489525"/>
                  </a:ext>
                </a:extLst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ANNA Accelerators (12x)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210.12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64.776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90913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4F1D43B-A416-FD4D-95BC-C27851BA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55" y="1831470"/>
            <a:ext cx="4073760" cy="1635142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606D111-7884-8C44-9CC0-EE2704996980}"/>
              </a:ext>
            </a:extLst>
          </p:cNvPr>
          <p:cNvSpPr/>
          <p:nvPr/>
        </p:nvSpPr>
        <p:spPr>
          <a:xfrm>
            <a:off x="4812055" y="3962486"/>
            <a:ext cx="4073760" cy="635741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bIns="125999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Lato" panose="020F0502020204030203" pitchFamily="34" charset="0"/>
                <a:cs typeface="Lato" panose="020F0502020204030203" pitchFamily="34" charset="0"/>
              </a:rPr>
              <a:t>ANNA achieves </a:t>
            </a:r>
            <a:r>
              <a:rPr kumimoji="1" lang="en-US" altLang="ko-KR" b="1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97x+</a:t>
            </a:r>
            <a:r>
              <a:rPr kumimoji="1" lang="en-US" altLang="ko-KR" b="1" dirty="0">
                <a:latin typeface="Lato" panose="020F0502020204030203" pitchFamily="34" charset="0"/>
                <a:cs typeface="Lato" panose="020F0502020204030203" pitchFamily="34" charset="0"/>
              </a:rPr>
              <a:t> energy efficiency improvements over both CPU and GPU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28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021643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ore-KR" dirty="0"/>
              <a:t>ANNA: Specialized Architecture for Approximate Nearest Neighbor Search</a:t>
            </a:r>
            <a:endParaRPr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9B64A21-0000-7746-B841-32EAFA3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518325"/>
              </p:ext>
            </p:extLst>
          </p:nvPr>
        </p:nvGraphicFramePr>
        <p:xfrm>
          <a:off x="444885" y="3168711"/>
          <a:ext cx="8674417" cy="1190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786">
                  <a:extLst>
                    <a:ext uri="{9D8B030D-6E8A-4147-A177-3AD203B41FA5}">
                      <a16:colId xmlns:a16="http://schemas.microsoft.com/office/drawing/2014/main" val="1646275633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709594899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3948139281"/>
                    </a:ext>
                  </a:extLst>
                </a:gridCol>
                <a:gridCol w="2201877">
                  <a:extLst>
                    <a:ext uri="{9D8B030D-6E8A-4147-A177-3AD203B41FA5}">
                      <a16:colId xmlns:a16="http://schemas.microsoft.com/office/drawing/2014/main" val="1193608026"/>
                    </a:ext>
                  </a:extLst>
                </a:gridCol>
              </a:tblGrid>
              <a:tr h="315601">
                <a:tc>
                  <a:txBody>
                    <a:bodyPr/>
                    <a:lstStyle/>
                    <a:p>
                      <a:r>
                        <a:rPr lang="en-US" altLang="ko-KR" sz="1500" b="1" dirty="0">
                          <a:solidFill>
                            <a:srgbClr val="AABE63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Yejin Lee </a:t>
                      </a:r>
                      <a:endParaRPr lang="ko-Kore-KR" altLang="en-US" sz="1500" b="1" dirty="0">
                        <a:solidFill>
                          <a:srgbClr val="AABE63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Hyunji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Choi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Sunhong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Min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Hyunseung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552377"/>
                  </a:ext>
                </a:extLst>
              </a:tr>
              <a:tr h="291272">
                <a:tc>
                  <a:txBody>
                    <a:bodyPr/>
                    <a:lstStyle/>
                    <a:p>
                      <a:r>
                        <a:rPr lang="en-US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</a:t>
                      </a:r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hlinkClick r:id="rId3"/>
                        </a:rPr>
                        <a:t>yejinlee@snu.ac.kr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hyunjichoi@snu.ac.kr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sunhongmin@snu.ac.kr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hs_lee@snu.ac.kr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42271"/>
                  </a:ext>
                </a:extLst>
              </a:tr>
              <a:tr h="315601"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Sangwon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Beak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Dawoon</a:t>
                      </a: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Jeong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 W. Lee</a:t>
                      </a:r>
                      <a:endParaRPr lang="ko-Kore-KR" altLang="en-US" sz="1500" dirty="0"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Tae Jun Ham</a:t>
                      </a:r>
                      <a:endParaRPr lang="ko-KR" altLang="en-US" sz="15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08555"/>
                  </a:ext>
                </a:extLst>
              </a:tr>
              <a:tr h="243336"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bsw1907@gmail.com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daun20211@snu.ac.kr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jaewlee@snu.ac.kr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100" dirty="0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</a:t>
                      </a:r>
                      <a:r>
                        <a:rPr lang="en" altLang="ko-Kore-KR" sz="1100" dirty="0" err="1">
                          <a:solidFill>
                            <a:srgbClr val="595959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ham.taejun@gmail.com</a:t>
                      </a:r>
                      <a:endParaRPr lang="ko-Kore-KR" altLang="en-US" sz="1100" dirty="0">
                        <a:solidFill>
                          <a:srgbClr val="595959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844421"/>
                  </a:ext>
                </a:extLst>
              </a:tr>
            </a:tbl>
          </a:graphicData>
        </a:graphic>
      </p:graphicFrame>
      <p:pic>
        <p:nvPicPr>
          <p:cNvPr id="10" name="그래픽 9" descr="봉투 단색으로 채워진">
            <a:extLst>
              <a:ext uri="{FF2B5EF4-FFF2-40B4-BE49-F238E27FC236}">
                <a16:creationId xmlns:a16="http://schemas.microsoft.com/office/drawing/2014/main" id="{ABE9A0A9-7071-5340-ACB1-373EC56A88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3491707"/>
            <a:ext cx="266371" cy="266371"/>
          </a:xfrm>
          <a:prstGeom prst="rect">
            <a:avLst/>
          </a:prstGeom>
        </p:spPr>
      </p:pic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296FE0B5-4AE9-D94F-BE49-80EE22F6E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3491707"/>
            <a:ext cx="266371" cy="266371"/>
          </a:xfrm>
          <a:prstGeom prst="rect">
            <a:avLst/>
          </a:prstGeom>
        </p:spPr>
      </p:pic>
      <p:pic>
        <p:nvPicPr>
          <p:cNvPr id="6" name="그래픽 5" descr="봉투 단색으로 채워진">
            <a:extLst>
              <a:ext uri="{FF2B5EF4-FFF2-40B4-BE49-F238E27FC236}">
                <a16:creationId xmlns:a16="http://schemas.microsoft.com/office/drawing/2014/main" id="{DBED935E-DB9D-1E46-8290-8A08FBE1B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3491706"/>
            <a:ext cx="266371" cy="266371"/>
          </a:xfrm>
          <a:prstGeom prst="rect">
            <a:avLst/>
          </a:prstGeom>
        </p:spPr>
      </p:pic>
      <p:pic>
        <p:nvPicPr>
          <p:cNvPr id="7" name="그래픽 6" descr="봉투 단색으로 채워진">
            <a:extLst>
              <a:ext uri="{FF2B5EF4-FFF2-40B4-BE49-F238E27FC236}">
                <a16:creationId xmlns:a16="http://schemas.microsoft.com/office/drawing/2014/main" id="{46A34591-92A9-C64B-A210-7A6B65F26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3491706"/>
            <a:ext cx="266371" cy="266371"/>
          </a:xfrm>
          <a:prstGeom prst="rect">
            <a:avLst/>
          </a:prstGeom>
        </p:spPr>
      </p:pic>
      <p:pic>
        <p:nvPicPr>
          <p:cNvPr id="8" name="그래픽 7" descr="봉투 단색으로 채워진">
            <a:extLst>
              <a:ext uri="{FF2B5EF4-FFF2-40B4-BE49-F238E27FC236}">
                <a16:creationId xmlns:a16="http://schemas.microsoft.com/office/drawing/2014/main" id="{F505421B-DD38-664F-B082-5CBC96865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480" y="4092773"/>
            <a:ext cx="266371" cy="266371"/>
          </a:xfrm>
          <a:prstGeom prst="rect">
            <a:avLst/>
          </a:prstGeom>
        </p:spPr>
      </p:pic>
      <p:pic>
        <p:nvPicPr>
          <p:cNvPr id="9" name="그래픽 8" descr="봉투 단색으로 채워진">
            <a:extLst>
              <a:ext uri="{FF2B5EF4-FFF2-40B4-BE49-F238E27FC236}">
                <a16:creationId xmlns:a16="http://schemas.microsoft.com/office/drawing/2014/main" id="{4AA305C2-DDE6-A047-ABC0-F358A190F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09" y="4092773"/>
            <a:ext cx="266371" cy="266371"/>
          </a:xfrm>
          <a:prstGeom prst="rect">
            <a:avLst/>
          </a:prstGeom>
        </p:spPr>
      </p:pic>
      <p:pic>
        <p:nvPicPr>
          <p:cNvPr id="11" name="그래픽 10" descr="봉투 단색으로 채워진">
            <a:extLst>
              <a:ext uri="{FF2B5EF4-FFF2-40B4-BE49-F238E27FC236}">
                <a16:creationId xmlns:a16="http://schemas.microsoft.com/office/drawing/2014/main" id="{F4980A7C-3B45-7E42-A093-ECF629C43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79" y="4092772"/>
            <a:ext cx="266371" cy="266371"/>
          </a:xfrm>
          <a:prstGeom prst="rect">
            <a:avLst/>
          </a:prstGeom>
        </p:spPr>
      </p:pic>
      <p:pic>
        <p:nvPicPr>
          <p:cNvPr id="12" name="그래픽 11" descr="봉투 단색으로 채워진">
            <a:extLst>
              <a:ext uri="{FF2B5EF4-FFF2-40B4-BE49-F238E27FC236}">
                <a16:creationId xmlns:a16="http://schemas.microsoft.com/office/drawing/2014/main" id="{F6662B4D-5027-1741-902B-5526ADEEF0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539" y="4092772"/>
            <a:ext cx="266371" cy="266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478CC-2BFF-F64F-B279-9FEDC88C9808}"/>
              </a:ext>
            </a:extLst>
          </p:cNvPr>
          <p:cNvSpPr txBox="1"/>
          <p:nvPr/>
        </p:nvSpPr>
        <p:spPr>
          <a:xfrm>
            <a:off x="0" y="451227"/>
            <a:ext cx="9144000" cy="935446"/>
          </a:xfrm>
          <a:prstGeom prst="rect">
            <a:avLst/>
          </a:prstGeom>
          <a:solidFill>
            <a:srgbClr val="B4C575"/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kumimoji="1" lang="en-US" altLang="ko-Kore-KR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Please contact to the author or refer to the full paper for more details</a:t>
            </a:r>
          </a:p>
          <a:p>
            <a:pPr algn="ctr"/>
            <a:r>
              <a:rPr kumimoji="1" lang="en-US" altLang="ko-Kore-KR" sz="15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1" lang="en-US" altLang="ko-Kore-KR" sz="1500" b="1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arc.snu.ac.kr</a:t>
            </a:r>
            <a:r>
              <a:rPr kumimoji="1" lang="en-US" altLang="ko-Kore-KR" sz="15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/pubs/hpca22_anna.pdf</a:t>
            </a:r>
            <a:endParaRPr kumimoji="1" lang="ko-Kore-KR" altLang="en-US" sz="1500" b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8F73A9B-8704-294C-BA65-6B6D40CA8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>
                <a:solidFill>
                  <a:srgbClr val="595959"/>
                </a:solidFill>
                <a:sym typeface="Wingdings" pitchFamily="2" charset="2"/>
              </a:rPr>
              <a:t>Finding a set of embeddings that are </a:t>
            </a:r>
            <a:r>
              <a:rPr lang="en-US" altLang="ko-Kore-KR" b="1" dirty="0">
                <a:solidFill>
                  <a:srgbClr val="E54073"/>
                </a:solidFill>
                <a:sym typeface="Wingdings" pitchFamily="2" charset="2"/>
              </a:rPr>
              <a:t>the</a:t>
            </a:r>
            <a:r>
              <a:rPr lang="en-US" altLang="ko-Kore-KR" dirty="0">
                <a:solidFill>
                  <a:srgbClr val="595959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E54073"/>
                </a:solidFill>
                <a:sym typeface="Wingdings" pitchFamily="2" charset="2"/>
              </a:rPr>
              <a:t>most</a:t>
            </a:r>
            <a:r>
              <a:rPr lang="en-US" altLang="ko-KR" dirty="0">
                <a:solidFill>
                  <a:srgbClr val="595959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E54073"/>
                </a:solidFill>
                <a:sym typeface="Wingdings" pitchFamily="2" charset="2"/>
              </a:rPr>
              <a:t>similar</a:t>
            </a:r>
            <a:r>
              <a:rPr lang="en-US" altLang="ko-Kore-KR" b="1" dirty="0">
                <a:solidFill>
                  <a:srgbClr val="E54073"/>
                </a:solidFill>
                <a:sym typeface="Wingdings" pitchFamily="2" charset="2"/>
              </a:rPr>
              <a:t> to the query embedding</a:t>
            </a:r>
            <a:endParaRPr lang="ko-Kore-KR" altLang="en-US" b="1" dirty="0">
              <a:solidFill>
                <a:srgbClr val="E54073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E00B9-A3AD-C847-8390-315F223B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What is Nearest Neighbor Search (NNS)?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C913D-EFC4-C347-8B52-1646370A8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DE29F-25E9-A243-B89B-189065F9FED6}"/>
              </a:ext>
            </a:extLst>
          </p:cNvPr>
          <p:cNvSpPr txBox="1"/>
          <p:nvPr/>
        </p:nvSpPr>
        <p:spPr>
          <a:xfrm>
            <a:off x="393868" y="2245420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Embeddings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54D5A-96C1-B24E-B390-95880F922C95}"/>
              </a:ext>
            </a:extLst>
          </p:cNvPr>
          <p:cNvSpPr txBox="1"/>
          <p:nvPr/>
        </p:nvSpPr>
        <p:spPr>
          <a:xfrm>
            <a:off x="406692" y="3021124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 Embeddings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EDABC9-36F8-7E49-9C84-44167D373001}"/>
              </a:ext>
            </a:extLst>
          </p:cNvPr>
          <p:cNvSpPr txBox="1"/>
          <p:nvPr/>
        </p:nvSpPr>
        <p:spPr>
          <a:xfrm>
            <a:off x="414706" y="3957638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 Embeddings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DD0B88-C7F8-0F45-9683-3226EFD342FD}"/>
              </a:ext>
            </a:extLst>
          </p:cNvPr>
          <p:cNvSpPr txBox="1"/>
          <p:nvPr/>
        </p:nvSpPr>
        <p:spPr>
          <a:xfrm>
            <a:off x="4214381" y="1968421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 Image Embedding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487DAC-0FF4-3244-A3D6-9FD3DC6D8312}"/>
              </a:ext>
            </a:extLst>
          </p:cNvPr>
          <p:cNvSpPr txBox="1"/>
          <p:nvPr/>
        </p:nvSpPr>
        <p:spPr>
          <a:xfrm>
            <a:off x="4224615" y="2734749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 Video Embedding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C1FC34-830F-F044-AA23-AFE7DE85009E}"/>
              </a:ext>
            </a:extLst>
          </p:cNvPr>
          <p:cNvSpPr txBox="1"/>
          <p:nvPr/>
        </p:nvSpPr>
        <p:spPr>
          <a:xfrm>
            <a:off x="4224615" y="3657863"/>
            <a:ext cx="1838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 Word Embedding</a:t>
            </a:r>
            <a:endParaRPr kumimoji="1" lang="ko-Kore-KR" altLang="en-US" sz="12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텍스트 개체 틀 18">
            <a:extLst>
              <a:ext uri="{FF2B5EF4-FFF2-40B4-BE49-F238E27FC236}">
                <a16:creationId xmlns:a16="http://schemas.microsoft.com/office/drawing/2014/main" id="{5B92433D-735D-4B46-88F1-4B1800471686}"/>
              </a:ext>
            </a:extLst>
          </p:cNvPr>
          <p:cNvSpPr txBox="1">
            <a:spLocks/>
          </p:cNvSpPr>
          <p:nvPr/>
        </p:nvSpPr>
        <p:spPr>
          <a:xfrm>
            <a:off x="6024770" y="2030083"/>
            <a:ext cx="3175175" cy="43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</a:pPr>
            <a:r>
              <a:rPr lang="en-US" altLang="ko-Kore-KR" sz="1200" dirty="0">
                <a:solidFill>
                  <a:srgbClr val="595959"/>
                </a:solidFill>
              </a:rPr>
              <a:t>What is the most similar </a:t>
            </a:r>
          </a:p>
          <a:p>
            <a:pPr marL="114300" indent="0">
              <a:buNone/>
            </a:pPr>
            <a:r>
              <a:rPr lang="en-US" altLang="ko-Kore-KR" sz="1200" u="sng" dirty="0">
                <a:solidFill>
                  <a:srgbClr val="AABE64"/>
                </a:solidFill>
              </a:rPr>
              <a:t>image embedding </a:t>
            </a:r>
            <a:r>
              <a:rPr lang="en-US" altLang="ko-Kore-KR" sz="1200" dirty="0">
                <a:solidFill>
                  <a:srgbClr val="595959"/>
                </a:solidFill>
              </a:rPr>
              <a:t>to the query image?</a:t>
            </a:r>
            <a:endParaRPr lang="ko-Kore-KR" altLang="en-US" sz="1200" dirty="0">
              <a:solidFill>
                <a:srgbClr val="E54073"/>
              </a:solidFill>
            </a:endParaRPr>
          </a:p>
        </p:txBody>
      </p:sp>
      <p:sp>
        <p:nvSpPr>
          <p:cNvPr id="75" name="텍스트 개체 틀 18">
            <a:extLst>
              <a:ext uri="{FF2B5EF4-FFF2-40B4-BE49-F238E27FC236}">
                <a16:creationId xmlns:a16="http://schemas.microsoft.com/office/drawing/2014/main" id="{D66B8AAC-1CDE-534E-BF84-05B0311DB94A}"/>
              </a:ext>
            </a:extLst>
          </p:cNvPr>
          <p:cNvSpPr txBox="1">
            <a:spLocks/>
          </p:cNvSpPr>
          <p:nvPr/>
        </p:nvSpPr>
        <p:spPr>
          <a:xfrm>
            <a:off x="6024770" y="2855047"/>
            <a:ext cx="3152147" cy="43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</a:pPr>
            <a:r>
              <a:rPr lang="en-US" altLang="ko-Kore-KR" sz="1200" dirty="0">
                <a:solidFill>
                  <a:srgbClr val="595959"/>
                </a:solidFill>
              </a:rPr>
              <a:t>What is the most similar </a:t>
            </a:r>
            <a:br>
              <a:rPr lang="en-US" altLang="ko-Kore-KR" sz="1200" dirty="0">
                <a:solidFill>
                  <a:srgbClr val="595959"/>
                </a:solidFill>
              </a:rPr>
            </a:br>
            <a:r>
              <a:rPr lang="en-US" altLang="ko-KR" sz="1200" u="sng" dirty="0">
                <a:solidFill>
                  <a:srgbClr val="AABE64"/>
                </a:solidFill>
              </a:rPr>
              <a:t>video embedding</a:t>
            </a:r>
            <a:r>
              <a:rPr lang="en-US" altLang="ko-Kore-KR" sz="1200" dirty="0">
                <a:solidFill>
                  <a:srgbClr val="595959"/>
                </a:solidFill>
              </a:rPr>
              <a:t> to the query video?</a:t>
            </a:r>
            <a:endParaRPr lang="ko-Kore-KR" altLang="en-US" sz="1200" dirty="0">
              <a:solidFill>
                <a:srgbClr val="E54073"/>
              </a:solidFill>
            </a:endParaRPr>
          </a:p>
        </p:txBody>
      </p:sp>
      <p:sp>
        <p:nvSpPr>
          <p:cNvPr id="76" name="텍스트 개체 틀 18">
            <a:extLst>
              <a:ext uri="{FF2B5EF4-FFF2-40B4-BE49-F238E27FC236}">
                <a16:creationId xmlns:a16="http://schemas.microsoft.com/office/drawing/2014/main" id="{860AF02E-4B1C-E042-B2FD-80B809087168}"/>
              </a:ext>
            </a:extLst>
          </p:cNvPr>
          <p:cNvSpPr txBox="1">
            <a:spLocks/>
          </p:cNvSpPr>
          <p:nvPr/>
        </p:nvSpPr>
        <p:spPr>
          <a:xfrm>
            <a:off x="6024770" y="3726666"/>
            <a:ext cx="3175175" cy="43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</a:pPr>
            <a:r>
              <a:rPr lang="en-US" altLang="ko-Kore-KR" sz="1200" dirty="0">
                <a:solidFill>
                  <a:srgbClr val="595959"/>
                </a:solidFill>
              </a:rPr>
              <a:t>What is the most similar</a:t>
            </a:r>
          </a:p>
          <a:p>
            <a:pPr marL="114300" indent="0">
              <a:buNone/>
            </a:pPr>
            <a:r>
              <a:rPr lang="en-US" altLang="ko-Kore-KR" sz="1200" u="sng" dirty="0">
                <a:solidFill>
                  <a:srgbClr val="AABE64"/>
                </a:solidFill>
              </a:rPr>
              <a:t>word embedding</a:t>
            </a:r>
            <a:r>
              <a:rPr lang="en-US" altLang="ko-Kore-KR" sz="1200" dirty="0">
                <a:solidFill>
                  <a:srgbClr val="AABE64"/>
                </a:solidFill>
              </a:rPr>
              <a:t> </a:t>
            </a:r>
            <a:r>
              <a:rPr lang="en-US" altLang="ko-Kore-KR" sz="1200" dirty="0">
                <a:solidFill>
                  <a:srgbClr val="595959"/>
                </a:solidFill>
              </a:rPr>
              <a:t>to the query word?</a:t>
            </a:r>
            <a:endParaRPr lang="ko-Kore-KR" altLang="en-US" sz="1200" dirty="0">
              <a:solidFill>
                <a:srgbClr val="E54073"/>
              </a:solidFill>
            </a:endParaRPr>
          </a:p>
        </p:txBody>
      </p:sp>
      <p:graphicFrame>
        <p:nvGraphicFramePr>
          <p:cNvPr id="84" name="표 4">
            <a:extLst>
              <a:ext uri="{FF2B5EF4-FFF2-40B4-BE49-F238E27FC236}">
                <a16:creationId xmlns:a16="http://schemas.microsoft.com/office/drawing/2014/main" id="{F696BA21-3332-E44F-8A25-C835493C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86046"/>
              </p:ext>
            </p:extLst>
          </p:nvPr>
        </p:nvGraphicFramePr>
        <p:xfrm>
          <a:off x="2134162" y="3589267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5" name="표 4">
            <a:extLst>
              <a:ext uri="{FF2B5EF4-FFF2-40B4-BE49-F238E27FC236}">
                <a16:creationId xmlns:a16="http://schemas.microsoft.com/office/drawing/2014/main" id="{251E4BA9-5481-E646-B609-E430B7145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07330"/>
              </p:ext>
            </p:extLst>
          </p:nvPr>
        </p:nvGraphicFramePr>
        <p:xfrm>
          <a:off x="2103700" y="3629586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6" name="표 4">
            <a:extLst>
              <a:ext uri="{FF2B5EF4-FFF2-40B4-BE49-F238E27FC236}">
                <a16:creationId xmlns:a16="http://schemas.microsoft.com/office/drawing/2014/main" id="{FE789D9E-5F30-314C-81C6-3D7627F90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40775"/>
              </p:ext>
            </p:extLst>
          </p:nvPr>
        </p:nvGraphicFramePr>
        <p:xfrm>
          <a:off x="2073238" y="3669905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2" name="표 4">
            <a:extLst>
              <a:ext uri="{FF2B5EF4-FFF2-40B4-BE49-F238E27FC236}">
                <a16:creationId xmlns:a16="http://schemas.microsoft.com/office/drawing/2014/main" id="{5D6ADE87-6852-B742-81A7-C01072BF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11261"/>
              </p:ext>
            </p:extLst>
          </p:nvPr>
        </p:nvGraphicFramePr>
        <p:xfrm>
          <a:off x="2074187" y="3668761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7" name="표 4">
            <a:extLst>
              <a:ext uri="{FF2B5EF4-FFF2-40B4-BE49-F238E27FC236}">
                <a16:creationId xmlns:a16="http://schemas.microsoft.com/office/drawing/2014/main" id="{285AC083-BF91-304F-B060-6CD26D0C7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68471"/>
              </p:ext>
            </p:extLst>
          </p:nvPr>
        </p:nvGraphicFramePr>
        <p:xfrm>
          <a:off x="2042776" y="3710224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8" name="표 4">
            <a:extLst>
              <a:ext uri="{FF2B5EF4-FFF2-40B4-BE49-F238E27FC236}">
                <a16:creationId xmlns:a16="http://schemas.microsoft.com/office/drawing/2014/main" id="{20605F14-1322-4D4E-9F31-ACA2DB5E4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313824"/>
              </p:ext>
            </p:extLst>
          </p:nvPr>
        </p:nvGraphicFramePr>
        <p:xfrm>
          <a:off x="2012314" y="3750543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89" name="표 4">
            <a:extLst>
              <a:ext uri="{FF2B5EF4-FFF2-40B4-BE49-F238E27FC236}">
                <a16:creationId xmlns:a16="http://schemas.microsoft.com/office/drawing/2014/main" id="{633B5253-7839-8F4F-88B8-74C219BE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767289"/>
              </p:ext>
            </p:extLst>
          </p:nvPr>
        </p:nvGraphicFramePr>
        <p:xfrm>
          <a:off x="1981852" y="3790862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7C219A53-933F-DF49-9730-4A82703E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713262"/>
              </p:ext>
            </p:extLst>
          </p:nvPr>
        </p:nvGraphicFramePr>
        <p:xfrm>
          <a:off x="1951390" y="3831181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1" name="표 4">
            <a:extLst>
              <a:ext uri="{FF2B5EF4-FFF2-40B4-BE49-F238E27FC236}">
                <a16:creationId xmlns:a16="http://schemas.microsoft.com/office/drawing/2014/main" id="{E43EF2C1-5A59-324A-800B-7EC2D9CED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55688"/>
              </p:ext>
            </p:extLst>
          </p:nvPr>
        </p:nvGraphicFramePr>
        <p:xfrm>
          <a:off x="1920928" y="3871500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2" name="표 4">
            <a:extLst>
              <a:ext uri="{FF2B5EF4-FFF2-40B4-BE49-F238E27FC236}">
                <a16:creationId xmlns:a16="http://schemas.microsoft.com/office/drawing/2014/main" id="{A28F99D5-CAE8-9246-BB25-F3CDDB2BB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29370"/>
              </p:ext>
            </p:extLst>
          </p:nvPr>
        </p:nvGraphicFramePr>
        <p:xfrm>
          <a:off x="1890466" y="3911819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3" name="표 4">
            <a:extLst>
              <a:ext uri="{FF2B5EF4-FFF2-40B4-BE49-F238E27FC236}">
                <a16:creationId xmlns:a16="http://schemas.microsoft.com/office/drawing/2014/main" id="{EA229039-2E31-3A4E-878B-41626408B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21337"/>
              </p:ext>
            </p:extLst>
          </p:nvPr>
        </p:nvGraphicFramePr>
        <p:xfrm>
          <a:off x="2012314" y="2793207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4438F7F1-DA8F-9043-8D8A-C8F0C9FCC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945950"/>
              </p:ext>
            </p:extLst>
          </p:nvPr>
        </p:nvGraphicFramePr>
        <p:xfrm>
          <a:off x="1981852" y="2839450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3BC215D9-D573-7F4E-AB3C-7B68FB7E2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45669"/>
              </p:ext>
            </p:extLst>
          </p:nvPr>
        </p:nvGraphicFramePr>
        <p:xfrm>
          <a:off x="1986770" y="2837977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1E5358D3-98EE-524F-A215-8A7DBA87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66528"/>
              </p:ext>
            </p:extLst>
          </p:nvPr>
        </p:nvGraphicFramePr>
        <p:xfrm>
          <a:off x="1951390" y="2885693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6" name="표 4">
            <a:extLst>
              <a:ext uri="{FF2B5EF4-FFF2-40B4-BE49-F238E27FC236}">
                <a16:creationId xmlns:a16="http://schemas.microsoft.com/office/drawing/2014/main" id="{6471471F-3306-134D-9284-F55096642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37604"/>
              </p:ext>
            </p:extLst>
          </p:nvPr>
        </p:nvGraphicFramePr>
        <p:xfrm>
          <a:off x="1920928" y="2931936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7" name="표 4">
            <a:extLst>
              <a:ext uri="{FF2B5EF4-FFF2-40B4-BE49-F238E27FC236}">
                <a16:creationId xmlns:a16="http://schemas.microsoft.com/office/drawing/2014/main" id="{A200A345-B7D3-9D48-949F-5AAFD6B51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82960"/>
              </p:ext>
            </p:extLst>
          </p:nvPr>
        </p:nvGraphicFramePr>
        <p:xfrm>
          <a:off x="1890466" y="2978179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8" name="표 4">
            <a:extLst>
              <a:ext uri="{FF2B5EF4-FFF2-40B4-BE49-F238E27FC236}">
                <a16:creationId xmlns:a16="http://schemas.microsoft.com/office/drawing/2014/main" id="{AA85AEA2-9501-6048-9D9B-E9A7B38A4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14634"/>
              </p:ext>
            </p:extLst>
          </p:nvPr>
        </p:nvGraphicFramePr>
        <p:xfrm>
          <a:off x="2127712" y="1985389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9" name="표 4">
            <a:extLst>
              <a:ext uri="{FF2B5EF4-FFF2-40B4-BE49-F238E27FC236}">
                <a16:creationId xmlns:a16="http://schemas.microsoft.com/office/drawing/2014/main" id="{170AD705-E391-3C4A-9D0C-87D1AB35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7930"/>
              </p:ext>
            </p:extLst>
          </p:nvPr>
        </p:nvGraphicFramePr>
        <p:xfrm>
          <a:off x="2083094" y="2025846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0" name="표 4">
            <a:extLst>
              <a:ext uri="{FF2B5EF4-FFF2-40B4-BE49-F238E27FC236}">
                <a16:creationId xmlns:a16="http://schemas.microsoft.com/office/drawing/2014/main" id="{5151FD80-AAEA-6348-BD6B-73F3CB3A0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79929"/>
              </p:ext>
            </p:extLst>
          </p:nvPr>
        </p:nvGraphicFramePr>
        <p:xfrm>
          <a:off x="2038476" y="2066303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1" name="표 4">
            <a:extLst>
              <a:ext uri="{FF2B5EF4-FFF2-40B4-BE49-F238E27FC236}">
                <a16:creationId xmlns:a16="http://schemas.microsoft.com/office/drawing/2014/main" id="{D151B908-FAB6-FA44-9CA0-7713D4CF1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5615"/>
              </p:ext>
            </p:extLst>
          </p:nvPr>
        </p:nvGraphicFramePr>
        <p:xfrm>
          <a:off x="1993858" y="2106760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10" name="표 4">
            <a:extLst>
              <a:ext uri="{FF2B5EF4-FFF2-40B4-BE49-F238E27FC236}">
                <a16:creationId xmlns:a16="http://schemas.microsoft.com/office/drawing/2014/main" id="{EF16B9CB-FE16-F548-A0FF-4750A5CB5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98417"/>
              </p:ext>
            </p:extLst>
          </p:nvPr>
        </p:nvGraphicFramePr>
        <p:xfrm>
          <a:off x="1993858" y="2107177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2" name="표 4">
            <a:extLst>
              <a:ext uri="{FF2B5EF4-FFF2-40B4-BE49-F238E27FC236}">
                <a16:creationId xmlns:a16="http://schemas.microsoft.com/office/drawing/2014/main" id="{F20C7030-0E10-FB4B-B0CB-339D0FA8E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540325"/>
              </p:ext>
            </p:extLst>
          </p:nvPr>
        </p:nvGraphicFramePr>
        <p:xfrm>
          <a:off x="1949240" y="2147217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3" name="표 4">
            <a:extLst>
              <a:ext uri="{FF2B5EF4-FFF2-40B4-BE49-F238E27FC236}">
                <a16:creationId xmlns:a16="http://schemas.microsoft.com/office/drawing/2014/main" id="{9BEA5017-35ED-6745-BE71-60CAC703F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6676"/>
              </p:ext>
            </p:extLst>
          </p:nvPr>
        </p:nvGraphicFramePr>
        <p:xfrm>
          <a:off x="1904622" y="2187674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7B260D4A-22C0-2F4E-9E29-7B1F7E95A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97264"/>
              </p:ext>
            </p:extLst>
          </p:nvPr>
        </p:nvGraphicFramePr>
        <p:xfrm>
          <a:off x="1860004" y="2228131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8.21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-4.2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5" name="표 4">
            <a:extLst>
              <a:ext uri="{FF2B5EF4-FFF2-40B4-BE49-F238E27FC236}">
                <a16:creationId xmlns:a16="http://schemas.microsoft.com/office/drawing/2014/main" id="{D8CB266F-B7C9-5F4F-8DF5-642C91C7C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39412"/>
              </p:ext>
            </p:extLst>
          </p:nvPr>
        </p:nvGraphicFramePr>
        <p:xfrm>
          <a:off x="1860004" y="3024422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9.10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3.01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6" name="표 4">
            <a:extLst>
              <a:ext uri="{FF2B5EF4-FFF2-40B4-BE49-F238E27FC236}">
                <a16:creationId xmlns:a16="http://schemas.microsoft.com/office/drawing/2014/main" id="{AE869C56-33D5-8742-A165-66A867549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79958"/>
              </p:ext>
            </p:extLst>
          </p:nvPr>
        </p:nvGraphicFramePr>
        <p:xfrm>
          <a:off x="1860004" y="3952138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2.15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7" name="표 4">
            <a:extLst>
              <a:ext uri="{FF2B5EF4-FFF2-40B4-BE49-F238E27FC236}">
                <a16:creationId xmlns:a16="http://schemas.microsoft.com/office/drawing/2014/main" id="{A1C322AF-F757-8A4B-8A0D-07A3700C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829876"/>
              </p:ext>
            </p:extLst>
          </p:nvPr>
        </p:nvGraphicFramePr>
        <p:xfrm>
          <a:off x="4333451" y="3942249"/>
          <a:ext cx="1621295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8" name="표 4">
            <a:extLst>
              <a:ext uri="{FF2B5EF4-FFF2-40B4-BE49-F238E27FC236}">
                <a16:creationId xmlns:a16="http://schemas.microsoft.com/office/drawing/2014/main" id="{4E56DB77-AD49-5648-9447-0325972CB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26634"/>
              </p:ext>
            </p:extLst>
          </p:nvPr>
        </p:nvGraphicFramePr>
        <p:xfrm>
          <a:off x="4493464" y="3019135"/>
          <a:ext cx="1297036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11.9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09" name="표 4">
            <a:extLst>
              <a:ext uri="{FF2B5EF4-FFF2-40B4-BE49-F238E27FC236}">
                <a16:creationId xmlns:a16="http://schemas.microsoft.com/office/drawing/2014/main" id="{045C40BE-33E0-6A47-9958-840DDDA9D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79705"/>
              </p:ext>
            </p:extLst>
          </p:nvPr>
        </p:nvGraphicFramePr>
        <p:xfrm>
          <a:off x="4169763" y="2234760"/>
          <a:ext cx="1945554" cy="288000"/>
        </p:xfrm>
        <a:graphic>
          <a:graphicData uri="http://schemas.openxmlformats.org/drawingml/2006/table">
            <a:tbl>
              <a:tblPr firstRow="1" bandRow="1"/>
              <a:tblGrid>
                <a:gridCol w="324259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324259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-0.1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4.12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1.43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-2.0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1.5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09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64" grpId="0"/>
      <p:bldP spid="67" grpId="0"/>
      <p:bldP spid="68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C2CB-9908-7F4D-8AA5-84078A15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N</a:t>
            </a:r>
            <a:r>
              <a:rPr kumimoji="1" lang="en-US" altLang="ko-KR" dirty="0"/>
              <a:t>earest Neighbor Search (NNS) Problem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B726030-DA2B-7442-A903-879A8D26D7B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ore-KR" dirty="0"/>
                  <a:t>Finding top-</a:t>
                </a:r>
                <a:r>
                  <a:rPr kumimoji="1" lang="en-US" altLang="ko-Kore-KR" b="1" i="1" dirty="0">
                    <a:solidFill>
                      <a:srgbClr val="E54073"/>
                    </a:solidFill>
                  </a:rPr>
                  <a:t>k</a:t>
                </a:r>
                <a:r>
                  <a:rPr kumimoji="1" lang="en-US" altLang="ko-Kore-KR" dirty="0"/>
                  <a:t> vectors in a given database vectors that are the </a:t>
                </a:r>
                <a:r>
                  <a:rPr kumimoji="1" lang="en-US" altLang="ko-Kore-KR" b="1" i="1" dirty="0">
                    <a:solidFill>
                      <a:srgbClr val="E54073"/>
                    </a:solidFill>
                  </a:rPr>
                  <a:t>most</a:t>
                </a:r>
                <a:r>
                  <a:rPr kumimoji="1" lang="en-US" altLang="ko-Kore-KR" dirty="0"/>
                  <a:t> </a:t>
                </a:r>
                <a:r>
                  <a:rPr kumimoji="1" lang="en-US" altLang="ko-Kore-KR" b="1" i="1" dirty="0">
                    <a:solidFill>
                      <a:srgbClr val="E54073"/>
                    </a:solidFill>
                  </a:rPr>
                  <a:t>similar</a:t>
                </a:r>
                <a:r>
                  <a:rPr kumimoji="1" lang="en-US" altLang="ko-Kore-KR" dirty="0"/>
                  <a:t> to the query vector</a:t>
                </a:r>
              </a:p>
              <a:p>
                <a:endParaRPr kumimoji="1" lang="en-US" altLang="ko-Kore-KR" dirty="0"/>
              </a:p>
              <a:p>
                <a:r>
                  <a:rPr kumimoji="1" lang="en-US" altLang="ko-Kore-KR" dirty="0"/>
                  <a:t>What does </a:t>
                </a:r>
                <a:r>
                  <a:rPr kumimoji="1" lang="en-US" altLang="ko-Kore-KR" b="1" i="1" dirty="0">
                    <a:solidFill>
                      <a:srgbClr val="E54073"/>
                    </a:solidFill>
                  </a:rPr>
                  <a:t>similar</a:t>
                </a:r>
                <a:r>
                  <a:rPr kumimoji="1" lang="en-US" altLang="ko-Kore-KR" dirty="0"/>
                  <a:t> mean?</a:t>
                </a:r>
              </a:p>
              <a:p>
                <a:pPr lvl="1"/>
                <a:r>
                  <a:rPr kumimoji="1" lang="en-US" altLang="ko-Kore-KR" b="0" dirty="0"/>
                  <a:t>Inner product similarity</a:t>
                </a:r>
              </a:p>
              <a:p>
                <a:pPr marL="10541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 lvl="1"/>
                <a:r>
                  <a:rPr kumimoji="1" lang="en-US" altLang="ko-Kore-KR" dirty="0"/>
                  <a:t>L2 distance similarity</a:t>
                </a:r>
              </a:p>
              <a:p>
                <a:pPr marL="15113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ko-Kore-KR" dirty="0"/>
              </a:p>
              <a:p>
                <a:pPr lvl="1"/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AB726030-DA2B-7442-A903-879A8D26D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270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2DC8A-DD85-3345-BBA5-0C7D0FDA7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567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3B7B1-69C6-7948-ADBD-48AC16F6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Nearest Neighbor Search (NNS) Library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AFCD8-0652-E342-89C1-FDB08BBF3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8115"/>
            <a:ext cx="8520600" cy="3416400"/>
          </a:xfrm>
        </p:spPr>
        <p:txBody>
          <a:bodyPr/>
          <a:lstStyle/>
          <a:p>
            <a:r>
              <a:rPr kumimoji="1" lang="en-US" altLang="ko-Kore-KR" dirty="0"/>
              <a:t>Existing popular libraries implements </a:t>
            </a:r>
            <a:r>
              <a:rPr kumimoji="1" lang="en-US" altLang="ko-Kore-KR" b="1" u="sng" dirty="0">
                <a:solidFill>
                  <a:srgbClr val="E54073"/>
                </a:solidFill>
              </a:rPr>
              <a:t>Approximate Nearest Neighbor Search</a:t>
            </a:r>
          </a:p>
          <a:p>
            <a:r>
              <a:rPr kumimoji="1" lang="en-US" altLang="ko-Kore-KR" dirty="0">
                <a:solidFill>
                  <a:srgbClr val="595959"/>
                </a:solidFill>
              </a:rPr>
              <a:t>ANNS</a:t>
            </a:r>
            <a:r>
              <a:rPr kumimoji="1" lang="en-US" altLang="ko-Kore-KR" b="1" dirty="0">
                <a:solidFill>
                  <a:srgbClr val="E54073"/>
                </a:solidFill>
              </a:rPr>
              <a:t> </a:t>
            </a:r>
            <a:r>
              <a:rPr kumimoji="1" lang="en-US" altLang="ko-Kore-KR" dirty="0">
                <a:solidFill>
                  <a:srgbClr val="595959"/>
                </a:solidFill>
              </a:rPr>
              <a:t>require </a:t>
            </a:r>
            <a:r>
              <a:rPr kumimoji="1" lang="en-US" altLang="ko-Kore-KR" b="1" dirty="0">
                <a:solidFill>
                  <a:srgbClr val="AABE64"/>
                </a:solidFill>
              </a:rPr>
              <a:t>↓ computation and ↓ memory accesses</a:t>
            </a:r>
            <a:r>
              <a:rPr kumimoji="1" lang="en-US" altLang="ko-Kore-KR" b="1" dirty="0">
                <a:solidFill>
                  <a:srgbClr val="595959"/>
                </a:solidFill>
              </a:rPr>
              <a:t> </a:t>
            </a:r>
            <a:r>
              <a:rPr kumimoji="1" lang="en-US" altLang="ko-Kore-KR" dirty="0">
                <a:solidFill>
                  <a:srgbClr val="595959"/>
                </a:solidFill>
              </a:rPr>
              <a:t>at the expense of slight reduction in search accuracy</a:t>
            </a:r>
            <a:endParaRPr kumimoji="1" lang="ko-Kore-KR" altLang="en-US" b="1" dirty="0">
              <a:solidFill>
                <a:srgbClr val="E5407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B866E-8381-5C42-A3F0-5E2E97B62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2207C-DBEC-7B4A-8D32-8B54EB6E9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9" y="2662362"/>
            <a:ext cx="1752716" cy="6536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0748F5-82D8-D143-B766-6D0F06F3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76" y="3515777"/>
            <a:ext cx="2804018" cy="10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DF9C19-16EA-BE43-BC78-D818B9A7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42" y="3537863"/>
            <a:ext cx="1752716" cy="98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D223984-F9F7-9D42-B39D-7FBC4B1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17" y="2812574"/>
            <a:ext cx="1755467" cy="35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635D4CE7-AFA6-0040-847E-C2C4CFE3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7" y="3574871"/>
            <a:ext cx="2041996" cy="9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6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3B7B1-69C6-7948-ADBD-48AC16F6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Approximate Nearest Neighbor Search</a:t>
            </a:r>
            <a:endParaRPr kumimoji="1" lang="ko-Kore-KR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AFCD8-0652-E342-89C1-FDB08BBF3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579" y="1152475"/>
            <a:ext cx="8832299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Compression-based schemes </a:t>
            </a:r>
            <a:r>
              <a:rPr kumimoji="1" lang="en-US" altLang="ko-Kore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the most popular choice for billion-scale search</a:t>
            </a:r>
          </a:p>
          <a:p>
            <a:pPr marL="596900" lvl="1" indent="0">
              <a:lnSpc>
                <a:spcPct val="150000"/>
              </a:lnSpc>
              <a:buNone/>
            </a:pPr>
            <a:r>
              <a:rPr kumimoji="1" lang="en-US" altLang="ko-Kore-KR" sz="1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Process with the compressed data </a:t>
            </a:r>
            <a:r>
              <a:rPr kumimoji="1" lang="en-US" altLang="ko-Kore-KR" sz="1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 </a:t>
            </a:r>
            <a:r>
              <a:rPr kumimoji="1" lang="en-US" altLang="ko-Kore-KR" sz="1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Fits necessary data in the main memory</a:t>
            </a:r>
          </a:p>
          <a:p>
            <a:pPr marL="596900" lvl="1" indent="0">
              <a:lnSpc>
                <a:spcPct val="150000"/>
              </a:lnSpc>
              <a:buNone/>
            </a:pPr>
            <a:r>
              <a:rPr kumimoji="1" lang="en-US" altLang="ko-Kore-KR" sz="1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Efficient  index structure</a:t>
            </a:r>
            <a:endParaRPr kumimoji="1" lang="ko-Kore-KR" altLang="en-US" sz="16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B866E-8381-5C42-A3F0-5E2E97B62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/>
              <a:t>7</a:t>
            </a:fld>
            <a:endParaRPr lang="e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69E426D-7550-3A46-9A22-5B6EFCC8B32D}"/>
              </a:ext>
            </a:extLst>
          </p:cNvPr>
          <p:cNvSpPr/>
          <p:nvPr/>
        </p:nvSpPr>
        <p:spPr>
          <a:xfrm>
            <a:off x="779929" y="320960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Nearest Neighbor Search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C03A519-A6E2-7F46-9C67-C44F82210CDA}"/>
              </a:ext>
            </a:extLst>
          </p:cNvPr>
          <p:cNvSpPr/>
          <p:nvPr/>
        </p:nvSpPr>
        <p:spPr>
          <a:xfrm>
            <a:off x="3451410" y="2724385"/>
            <a:ext cx="1775013" cy="37763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Exhaustive NNS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50E85BF-FAAE-A045-B91F-C9570C9A6E1A}"/>
              </a:ext>
            </a:extLst>
          </p:cNvPr>
          <p:cNvSpPr/>
          <p:nvPr/>
        </p:nvSpPr>
        <p:spPr>
          <a:xfrm>
            <a:off x="3451411" y="3696870"/>
            <a:ext cx="1775013" cy="37763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roximate</a:t>
            </a:r>
            <a:r>
              <a:rPr kumimoji="1" lang="ko-KR" altLang="en-US" b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NNS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7A47B28-ABD2-BD47-81DD-2D0B0F7F8BEF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137647" y="2913204"/>
            <a:ext cx="313763" cy="484656"/>
          </a:xfrm>
          <a:prstGeom prst="bentConnector3">
            <a:avLst/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3BB92ABC-C2B4-1A41-8DA5-CEE8F97BFE9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137647" y="3397860"/>
            <a:ext cx="313764" cy="487829"/>
          </a:xfrm>
          <a:prstGeom prst="bentConnector3">
            <a:avLst/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E4B540C-6C18-234C-AE61-B2F01B5DDA37}"/>
              </a:ext>
            </a:extLst>
          </p:cNvPr>
          <p:cNvSpPr/>
          <p:nvPr/>
        </p:nvSpPr>
        <p:spPr>
          <a:xfrm>
            <a:off x="5692591" y="3190550"/>
            <a:ext cx="1945338" cy="37763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Graph-based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817406-9164-B348-BB8D-B395D3B751A6}"/>
              </a:ext>
            </a:extLst>
          </p:cNvPr>
          <p:cNvSpPr/>
          <p:nvPr/>
        </p:nvSpPr>
        <p:spPr>
          <a:xfrm>
            <a:off x="5703615" y="3693973"/>
            <a:ext cx="1945339" cy="37763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Hash-based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5152416-65DF-AB46-B84D-4D12A75AA181}"/>
              </a:ext>
            </a:extLst>
          </p:cNvPr>
          <p:cNvSpPr/>
          <p:nvPr/>
        </p:nvSpPr>
        <p:spPr>
          <a:xfrm>
            <a:off x="5692590" y="4204816"/>
            <a:ext cx="1945339" cy="377638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Compression-based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CCFA38EA-CFA4-6F41-ADDA-0FC2BE79D0C7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226424" y="3379369"/>
            <a:ext cx="466167" cy="506320"/>
          </a:xfrm>
          <a:prstGeom prst="bentConnector3">
            <a:avLst>
              <a:gd name="adj1" fmla="val 50000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3331FA3A-6609-BE44-8EBF-49C9A6A47EE1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5226424" y="3885689"/>
            <a:ext cx="466166" cy="507946"/>
          </a:xfrm>
          <a:prstGeom prst="bentConnector3">
            <a:avLst>
              <a:gd name="adj1" fmla="val 50000"/>
            </a:avLst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D39A80B-FA87-674F-B609-83E0516006DD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5226424" y="3882792"/>
            <a:ext cx="477191" cy="2897"/>
          </a:xfrm>
          <a:prstGeom prst="straightConnector1">
            <a:avLst/>
          </a:prstGeom>
          <a:ln w="127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배지 체크 표시1 윤곽선">
            <a:extLst>
              <a:ext uri="{FF2B5EF4-FFF2-40B4-BE49-F238E27FC236}">
                <a16:creationId xmlns:a16="http://schemas.microsoft.com/office/drawing/2014/main" id="{DAAF9A61-CEA2-374F-80CE-35305A0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109" y="4071611"/>
            <a:ext cx="377639" cy="377639"/>
          </a:xfrm>
          <a:prstGeom prst="rect">
            <a:avLst/>
          </a:prstGeom>
        </p:spPr>
      </p:pic>
      <p:pic>
        <p:nvPicPr>
          <p:cNvPr id="31" name="그래픽 30" descr="확인 표시 단색으로 채워진">
            <a:extLst>
              <a:ext uri="{FF2B5EF4-FFF2-40B4-BE49-F238E27FC236}">
                <a16:creationId xmlns:a16="http://schemas.microsoft.com/office/drawing/2014/main" id="{E2B92805-7AC8-6C4B-AD47-12C34239E65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267" y="1695030"/>
            <a:ext cx="290052" cy="295176"/>
          </a:xfrm>
          <a:prstGeom prst="rect">
            <a:avLst/>
          </a:prstGeom>
        </p:spPr>
      </p:pic>
      <p:pic>
        <p:nvPicPr>
          <p:cNvPr id="32" name="그래픽 31" descr="확인 표시 단색으로 채워진">
            <a:extLst>
              <a:ext uri="{FF2B5EF4-FFF2-40B4-BE49-F238E27FC236}">
                <a16:creationId xmlns:a16="http://schemas.microsoft.com/office/drawing/2014/main" id="{9DE934D7-2ABD-E143-A04C-4F245FB2A16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267" y="2067540"/>
            <a:ext cx="290052" cy="2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4073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692B-4C47-6641-87F1-FC0EF200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Limitations on Conventional HW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26586-6BD4-E84F-B53D-C12215A92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FE90B5-49BA-574F-A5D5-7473341E0D2C}"/>
              </a:ext>
            </a:extLst>
          </p:cNvPr>
          <p:cNvSpPr/>
          <p:nvPr/>
        </p:nvSpPr>
        <p:spPr>
          <a:xfrm>
            <a:off x="403874" y="1347501"/>
            <a:ext cx="8336251" cy="1535594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kumimoji="1"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Redundant data load from the memory </a:t>
            </a:r>
            <a:r>
              <a:rPr kumimoji="1" lang="en-US" altLang="ko-Kore-KR" sz="1800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(No reuse of the data)</a:t>
            </a:r>
            <a:r>
              <a:rPr kumimoji="1"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endParaRPr kumimoji="1" lang="en-US" altLang="ko-KR" sz="18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     Incurs </a:t>
            </a:r>
            <a:r>
              <a:rPr kumimoji="1" lang="en-US" altLang="ko-KR" sz="1800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unnecessary memory access</a:t>
            </a:r>
            <a:r>
              <a:rPr kumimoji="1"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&amp; BW consumption ↑</a:t>
            </a:r>
          </a:p>
          <a:p>
            <a:r>
              <a:rPr kumimoji="1" lang="en-US" altLang="ko-Kore-KR" sz="10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</a:t>
            </a:r>
          </a:p>
          <a:p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kumimoji="1"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Cannot support sub-byte data types effectively</a:t>
            </a:r>
            <a:b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    Incurs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sz="18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 energy 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overhead &amp; Throughput ↓</a:t>
            </a:r>
            <a:endParaRPr kumimoji="1" lang="ko-Kore-KR" altLang="en-US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1A25D-7CCF-054A-BC1A-CE452386A440}"/>
              </a:ext>
            </a:extLst>
          </p:cNvPr>
          <p:cNvSpPr txBox="1"/>
          <p:nvPr/>
        </p:nvSpPr>
        <p:spPr>
          <a:xfrm>
            <a:off x="630747" y="1182523"/>
            <a:ext cx="2566835" cy="29517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</a:t>
            </a:r>
            <a:r>
              <a:rPr kumimoji="1" lang="ko-KR" altLang="en-US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ore-KR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(Intel Skylake-X)</a:t>
            </a:r>
            <a:endParaRPr kumimoji="1" lang="ko-Kore-KR" altLang="en-US" sz="2000" b="1" dirty="0">
              <a:solidFill>
                <a:srgbClr val="AABE6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729ECAB3-6CC7-1D41-BACE-64DDB2F0CB6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719" y="1490369"/>
            <a:ext cx="290052" cy="295176"/>
          </a:xfrm>
          <a:prstGeom prst="rect">
            <a:avLst/>
          </a:prstGeom>
        </p:spPr>
      </p:pic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D547C532-59D4-B544-907C-37E0DE925E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719" y="2173556"/>
            <a:ext cx="290052" cy="295176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CB57FE0A-170A-8B43-B78A-8C6F28BD1FA6}"/>
              </a:ext>
            </a:extLst>
          </p:cNvPr>
          <p:cNvSpPr/>
          <p:nvPr/>
        </p:nvSpPr>
        <p:spPr>
          <a:xfrm rot="16200000">
            <a:off x="1045094" y="1831906"/>
            <a:ext cx="171406" cy="201669"/>
          </a:xfrm>
          <a:prstGeom prst="downArrow">
            <a:avLst>
              <a:gd name="adj1" fmla="val 49999"/>
              <a:gd name="adj2" fmla="val 50000"/>
            </a:avLst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B0F14F53-6612-3F40-BAC8-DB333DF3AB58}"/>
              </a:ext>
            </a:extLst>
          </p:cNvPr>
          <p:cNvSpPr/>
          <p:nvPr/>
        </p:nvSpPr>
        <p:spPr>
          <a:xfrm rot="16200000">
            <a:off x="1038928" y="2512789"/>
            <a:ext cx="171406" cy="201669"/>
          </a:xfrm>
          <a:prstGeom prst="downArrow">
            <a:avLst>
              <a:gd name="adj1" fmla="val 49999"/>
              <a:gd name="adj2" fmla="val 50000"/>
            </a:avLst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4E9AC6A-FA7B-AE47-ACFD-710BEDF696FB}"/>
              </a:ext>
            </a:extLst>
          </p:cNvPr>
          <p:cNvSpPr/>
          <p:nvPr/>
        </p:nvSpPr>
        <p:spPr>
          <a:xfrm>
            <a:off x="397707" y="3135500"/>
            <a:ext cx="8336251" cy="1535595"/>
          </a:xfrm>
          <a:prstGeom prst="roundRect">
            <a:avLst/>
          </a:prstGeom>
          <a:noFill/>
          <a:ln>
            <a:solidFill>
              <a:srgbClr val="AA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en-US" altLang="ko-Kore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Large amount of shared memory usage limits the GPU parallelism</a:t>
            </a:r>
            <a:r>
              <a:rPr kumimoji="1"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endParaRPr kumimoji="1" lang="en-US" altLang="ko-KR" sz="18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     </a:t>
            </a:r>
            <a:r>
              <a:rPr kumimoji="1" lang="en-US" altLang="ko-Kore-KR" sz="1800" dirty="0">
                <a:solidFill>
                  <a:srgbClr val="E54073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Limit # of thread blocks</a:t>
            </a:r>
            <a:r>
              <a:rPr kumimoji="1" lang="ko-KR" altLang="en-US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</a:t>
            </a:r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to be scheduled on SM</a:t>
            </a:r>
            <a:r>
              <a:rPr kumimoji="1" lang="en-US" altLang="ko-Kore-KR" sz="1000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</a:t>
            </a:r>
          </a:p>
          <a:p>
            <a:pPr lvl="0"/>
            <a:endParaRPr kumimoji="1" lang="en-US" altLang="ko-Kore-KR" sz="1000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  <a:sym typeface="Wingdings" pitchFamily="2" charset="2"/>
            </a:endParaRPr>
          </a:p>
          <a:p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Low arithmetic intensity</a:t>
            </a:r>
          </a:p>
          <a:p>
            <a:r>
              <a:rPr kumimoji="1" lang="en-US" altLang="ko-KR" sz="18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          Resource </a:t>
            </a:r>
            <a:r>
              <a:rPr kumimoji="1" lang="en-US" altLang="ko-KR" sz="1800" dirty="0">
                <a:solidFill>
                  <a:srgbClr val="E540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Underutilization</a:t>
            </a:r>
            <a:endParaRPr kumimoji="1" lang="ko-Kore-KR" altLang="en-US" dirty="0">
              <a:solidFill>
                <a:srgbClr val="595959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92779-21D5-314A-B8C3-D09178E54574}"/>
              </a:ext>
            </a:extLst>
          </p:cNvPr>
          <p:cNvSpPr txBox="1"/>
          <p:nvPr/>
        </p:nvSpPr>
        <p:spPr>
          <a:xfrm>
            <a:off x="624581" y="2970523"/>
            <a:ext cx="2403900" cy="29517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GPU</a:t>
            </a:r>
            <a:r>
              <a:rPr kumimoji="1" lang="ko-KR" altLang="en-US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1" lang="en-US" altLang="ko-KR" sz="2000" b="1" dirty="0">
                <a:solidFill>
                  <a:srgbClr val="AABE6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(NVIDIA V100)</a:t>
            </a:r>
            <a:endParaRPr kumimoji="1" lang="ko-Kore-KR" altLang="en-US" sz="2000" b="1" dirty="0">
              <a:solidFill>
                <a:srgbClr val="AABE63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66D3C858-BBF0-5F45-ABD6-54511CAA1D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552" y="3278369"/>
            <a:ext cx="290052" cy="295176"/>
          </a:xfrm>
          <a:prstGeom prst="rect">
            <a:avLst/>
          </a:prstGeom>
        </p:spPr>
      </p:pic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70AE8B12-2835-2642-A086-145F548890C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412" y="3942956"/>
            <a:ext cx="290052" cy="295176"/>
          </a:xfrm>
          <a:prstGeom prst="rect">
            <a:avLst/>
          </a:prstGeom>
        </p:spPr>
      </p:pic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C24DE500-4981-B54F-8043-53468219FBCF}"/>
              </a:ext>
            </a:extLst>
          </p:cNvPr>
          <p:cNvSpPr/>
          <p:nvPr/>
        </p:nvSpPr>
        <p:spPr>
          <a:xfrm rot="16200000">
            <a:off x="1038929" y="3619754"/>
            <a:ext cx="171406" cy="201669"/>
          </a:xfrm>
          <a:prstGeom prst="downArrow">
            <a:avLst>
              <a:gd name="adj1" fmla="val 49999"/>
              <a:gd name="adj2" fmla="val 50000"/>
            </a:avLst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3D0A0377-AB33-D942-A75C-073F624EF53B}"/>
              </a:ext>
            </a:extLst>
          </p:cNvPr>
          <p:cNvSpPr/>
          <p:nvPr/>
        </p:nvSpPr>
        <p:spPr>
          <a:xfrm rot="16200000">
            <a:off x="1038928" y="4299756"/>
            <a:ext cx="171406" cy="201669"/>
          </a:xfrm>
          <a:prstGeom prst="downArrow">
            <a:avLst>
              <a:gd name="adj1" fmla="val 49999"/>
              <a:gd name="adj2" fmla="val 50000"/>
            </a:avLst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988D46D-0BA7-034D-AF78-7B474D5560DA}"/>
              </a:ext>
            </a:extLst>
          </p:cNvPr>
          <p:cNvCxnSpPr/>
          <p:nvPr/>
        </p:nvCxnSpPr>
        <p:spPr>
          <a:xfrm>
            <a:off x="567389" y="3917747"/>
            <a:ext cx="7996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90849DD-A342-5D43-81BA-CE4DFCDF9379}"/>
              </a:ext>
            </a:extLst>
          </p:cNvPr>
          <p:cNvCxnSpPr/>
          <p:nvPr/>
        </p:nvCxnSpPr>
        <p:spPr>
          <a:xfrm>
            <a:off x="573557" y="2124707"/>
            <a:ext cx="7996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14805C-2667-334B-80A9-C546845A6080}"/>
              </a:ext>
            </a:extLst>
          </p:cNvPr>
          <p:cNvSpPr/>
          <p:nvPr/>
        </p:nvSpPr>
        <p:spPr>
          <a:xfrm>
            <a:off x="-76870" y="1612840"/>
            <a:ext cx="9285402" cy="997548"/>
          </a:xfrm>
          <a:prstGeom prst="rect">
            <a:avLst/>
          </a:prstGeom>
          <a:solidFill>
            <a:srgbClr val="E54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present ANNA, a specialized HW for billion-sale compression-based ANNS,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flexibly supports various algorithms and configurations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69DA9-44C2-5549-8D27-289743084426}"/>
              </a:ext>
            </a:extLst>
          </p:cNvPr>
          <p:cNvGrpSpPr/>
          <p:nvPr/>
        </p:nvGrpSpPr>
        <p:grpSpPr>
          <a:xfrm>
            <a:off x="-76870" y="2610388"/>
            <a:ext cx="9285402" cy="1320590"/>
            <a:chOff x="-76870" y="2610388"/>
            <a:chExt cx="9285402" cy="132059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68CE9B-AB73-664B-82C1-24252FB7B728}"/>
                </a:ext>
              </a:extLst>
            </p:cNvPr>
            <p:cNvSpPr/>
            <p:nvPr/>
          </p:nvSpPr>
          <p:spPr>
            <a:xfrm>
              <a:off x="-76870" y="2610388"/>
              <a:ext cx="9285402" cy="13205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ore-KR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Highly optimized </a:t>
              </a:r>
              <a:r>
                <a:rPr kumimoji="1" lang="en-US" altLang="ko-Kore-KR" dirty="0" err="1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datapath</a:t>
              </a:r>
              <a:r>
                <a:rPr kumimoji="1" lang="en-US" altLang="ko-Kore-KR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&amp; data communication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Scalable extensions for throughput improvement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Fine-grained pipelining            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ore-KR" dirty="0">
                  <a:solidFill>
                    <a:srgbClr val="595959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Memory traffic optimization</a:t>
              </a:r>
              <a:endParaRPr kumimoji="1" lang="ko-Kore-KR" altLang="en-US" dirty="0">
                <a:solidFill>
                  <a:srgbClr val="595959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B1D3A-F7E6-E54A-A82C-56070C247BEE}"/>
                </a:ext>
              </a:extLst>
            </p:cNvPr>
            <p:cNvGrpSpPr/>
            <p:nvPr/>
          </p:nvGrpSpPr>
          <p:grpSpPr>
            <a:xfrm>
              <a:off x="2318942" y="2669985"/>
              <a:ext cx="1329461" cy="1253963"/>
              <a:chOff x="3658113" y="5062905"/>
              <a:chExt cx="1329461" cy="1253963"/>
            </a:xfrm>
          </p:grpSpPr>
          <p:pic>
            <p:nvPicPr>
              <p:cNvPr id="30" name="그래픽 29" descr="확인 표시 단색으로 채워진">
                <a:extLst>
                  <a:ext uri="{FF2B5EF4-FFF2-40B4-BE49-F238E27FC236}">
                    <a16:creationId xmlns:a16="http://schemas.microsoft.com/office/drawing/2014/main" id="{14536FC2-FC12-1944-9BCD-907B217E1E3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58113" y="5062905"/>
                <a:ext cx="290052" cy="295176"/>
              </a:xfrm>
              <a:prstGeom prst="rect">
                <a:avLst/>
              </a:prstGeom>
            </p:spPr>
          </p:pic>
          <p:pic>
            <p:nvPicPr>
              <p:cNvPr id="31" name="그래픽 30" descr="확인 표시 단색으로 채워진">
                <a:extLst>
                  <a:ext uri="{FF2B5EF4-FFF2-40B4-BE49-F238E27FC236}">
                    <a16:creationId xmlns:a16="http://schemas.microsoft.com/office/drawing/2014/main" id="{08BFE959-CFF9-2C4B-AB70-201EBE04ED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58113" y="5377957"/>
                <a:ext cx="290052" cy="295176"/>
              </a:xfrm>
              <a:prstGeom prst="rect">
                <a:avLst/>
              </a:prstGeom>
            </p:spPr>
          </p:pic>
          <p:pic>
            <p:nvPicPr>
              <p:cNvPr id="32" name="그래픽 31" descr="확인 표시 단색으로 채워진">
                <a:extLst>
                  <a:ext uri="{FF2B5EF4-FFF2-40B4-BE49-F238E27FC236}">
                    <a16:creationId xmlns:a16="http://schemas.microsoft.com/office/drawing/2014/main" id="{B562EBD5-681F-7B40-AC67-FFCA54A8FD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97522" y="5702105"/>
                <a:ext cx="290052" cy="295176"/>
              </a:xfrm>
              <a:prstGeom prst="rect">
                <a:avLst/>
              </a:prstGeom>
            </p:spPr>
          </p:pic>
          <p:pic>
            <p:nvPicPr>
              <p:cNvPr id="33" name="그래픽 32" descr="확인 표시 단색으로 채워진">
                <a:extLst>
                  <a:ext uri="{FF2B5EF4-FFF2-40B4-BE49-F238E27FC236}">
                    <a16:creationId xmlns:a16="http://schemas.microsoft.com/office/drawing/2014/main" id="{8515181D-2556-DD49-96FE-73A26208C28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87194" y="6021692"/>
                <a:ext cx="290052" cy="2951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19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9" grpId="0" animBg="1"/>
      <p:bldP spid="12" grpId="0" animBg="1"/>
      <p:bldP spid="13" grpId="0" animBg="1"/>
      <p:bldP spid="22" grpId="0" uiExpand="1" build="allAtOnce" animBg="1"/>
      <p:bldP spid="23" grpId="0" animBg="1"/>
      <p:bldP spid="26" grpId="0" animBg="1"/>
      <p:bldP spid="2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A579-A6AE-7B4D-8E65-DCC34AD6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Two-level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Quantization: Encoding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9D332A-28BA-A343-BADE-F64D300B7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A3A13-8AC9-5049-81D2-71D00658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692241D-E0A5-644D-8C72-92444EFE5583}"/>
              </a:ext>
            </a:extLst>
          </p:cNvPr>
          <p:cNvSpPr/>
          <p:nvPr/>
        </p:nvSpPr>
        <p:spPr>
          <a:xfrm>
            <a:off x="417917" y="1171861"/>
            <a:ext cx="2357718" cy="376517"/>
          </a:xfrm>
          <a:prstGeom prst="roundRect">
            <a:avLst/>
          </a:prstGeom>
          <a:solidFill>
            <a:srgbClr val="B4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Encoding</a:t>
            </a:r>
            <a:endParaRPr kumimoji="1" lang="ko-Kore-KR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775867E-BF3C-464D-8BD3-39C9DA771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32740"/>
              </p:ext>
            </p:extLst>
          </p:nvPr>
        </p:nvGraphicFramePr>
        <p:xfrm>
          <a:off x="1595906" y="222997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F8679324-40CD-934F-AD3E-81608E96C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2896"/>
              </p:ext>
            </p:extLst>
          </p:nvPr>
        </p:nvGraphicFramePr>
        <p:xfrm>
          <a:off x="1539973" y="227941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11393E41-9664-6548-952C-3B3D8FAE6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7547"/>
              </p:ext>
            </p:extLst>
          </p:nvPr>
        </p:nvGraphicFramePr>
        <p:xfrm>
          <a:off x="1484040" y="232886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A460590D-E02D-EA47-91ED-0DB6E11F3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5298"/>
              </p:ext>
            </p:extLst>
          </p:nvPr>
        </p:nvGraphicFramePr>
        <p:xfrm>
          <a:off x="1428107" y="237830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A2B4EE09-E0AA-B84B-8EA7-6C8F901AF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12741"/>
              </p:ext>
            </p:extLst>
          </p:nvPr>
        </p:nvGraphicFramePr>
        <p:xfrm>
          <a:off x="1008771" y="288792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6741CB3A-B838-E84D-B7FD-C5322C3EA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33824"/>
              </p:ext>
            </p:extLst>
          </p:nvPr>
        </p:nvGraphicFramePr>
        <p:xfrm>
          <a:off x="935477" y="2947493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49D63D83-8F10-DF4C-98DA-6E2C780D7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4800"/>
              </p:ext>
            </p:extLst>
          </p:nvPr>
        </p:nvGraphicFramePr>
        <p:xfrm>
          <a:off x="862183" y="3007061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17E81107-737B-CF42-BB9D-7308D72FF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450978"/>
              </p:ext>
            </p:extLst>
          </p:nvPr>
        </p:nvGraphicFramePr>
        <p:xfrm>
          <a:off x="788889" y="3066629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A394A49-C7DA-FC44-8E43-AF5B50939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74045"/>
              </p:ext>
            </p:extLst>
          </p:nvPr>
        </p:nvGraphicFramePr>
        <p:xfrm>
          <a:off x="715595" y="3126197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69464AD8-19E2-334E-B072-43A613340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34823"/>
              </p:ext>
            </p:extLst>
          </p:nvPr>
        </p:nvGraphicFramePr>
        <p:xfrm>
          <a:off x="642301" y="3185765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6" name="표 4">
            <a:extLst>
              <a:ext uri="{FF2B5EF4-FFF2-40B4-BE49-F238E27FC236}">
                <a16:creationId xmlns:a16="http://schemas.microsoft.com/office/drawing/2014/main" id="{E4AA1871-EB54-A24D-8B10-6CB460E4E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5371"/>
              </p:ext>
            </p:extLst>
          </p:nvPr>
        </p:nvGraphicFramePr>
        <p:xfrm>
          <a:off x="569007" y="3245333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A3EF7DA-CEE1-DC48-B0D9-EE056F028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3085"/>
              </p:ext>
            </p:extLst>
          </p:nvPr>
        </p:nvGraphicFramePr>
        <p:xfrm>
          <a:off x="1372174" y="2427750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FCAD8205-1937-4F40-8B1D-AE2FBA876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7011"/>
              </p:ext>
            </p:extLst>
          </p:nvPr>
        </p:nvGraphicFramePr>
        <p:xfrm>
          <a:off x="495713" y="3307836"/>
          <a:ext cx="1728000" cy="288000"/>
        </p:xfrm>
        <a:graphic>
          <a:graphicData uri="http://schemas.openxmlformats.org/drawingml/2006/table">
            <a:tbl>
              <a:tblPr firstRow="1" bandRow="1"/>
              <a:tblGrid>
                <a:gridCol w="288000">
                  <a:extLst>
                    <a:ext uri="{9D8B030D-6E8A-4147-A177-3AD203B41FA5}">
                      <a16:colId xmlns:a16="http://schemas.microsoft.com/office/drawing/2014/main" val="184582033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880677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27506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6931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83334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146930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-1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863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DA88688-9995-CA4A-BEDD-77325CF44395}"/>
                  </a:ext>
                </a:extLst>
              </p:cNvPr>
              <p:cNvSpPr/>
              <p:nvPr/>
            </p:nvSpPr>
            <p:spPr>
              <a:xfrm>
                <a:off x="258570" y="3303075"/>
                <a:ext cx="3097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맑은 고딕" panose="020B0503020000020004" pitchFamily="34" charset="-127"/>
                          <a:cs typeface="Lato" panose="020F0502020204030203" pitchFamily="34" charset="0"/>
                        </a:rPr>
                        <m:t>𝒙</m:t>
                      </m:r>
                    </m:oMath>
                  </m:oMathPara>
                </a14:m>
                <a:endParaRPr lang="ko-KR" altLang="en-US" sz="1200" b="1" kern="1200" dirty="0">
                  <a:solidFill>
                    <a:prstClr val="black"/>
                  </a:solidFill>
                  <a:latin typeface="Lato" panose="020F0502020204030203" pitchFamily="34" charset="0"/>
                  <a:ea typeface="맑은 고딕" panose="020B0503020000020004" pitchFamily="34" charset="-127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DA88688-9995-CA4A-BEDD-77325CF44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" y="3303075"/>
                <a:ext cx="30970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CA269E-49FE-744C-898B-6E0EB1F88B1F}"/>
                  </a:ext>
                </a:extLst>
              </p:cNvPr>
              <p:cNvSpPr txBox="1"/>
              <p:nvPr/>
            </p:nvSpPr>
            <p:spPr>
              <a:xfrm>
                <a:off x="1668129" y="2595227"/>
                <a:ext cx="4716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ko-Kore-KR" altLang="en-US" sz="2000" b="1" i="1">
                          <a:latin typeface="Cambria Math" panose="02040503050406030204" pitchFamily="18" charset="0"/>
                        </a:rPr>
                        <m:t>⋅⋅</m:t>
                      </m:r>
                    </m:oMath>
                  </m:oMathPara>
                </a14:m>
                <a:endParaRPr kumimoji="1" lang="ko-Kore-KR" altLang="en-US" sz="2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CA269E-49FE-744C-898B-6E0EB1F8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129" y="2595227"/>
                <a:ext cx="47160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1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  <p:bldP spid="48" grpId="0"/>
    </p:bldLst>
  </p:timing>
</p:sld>
</file>

<file path=ppt/theme/theme1.xml><?xml version="1.0" encoding="utf-8"?>
<a:theme xmlns:a="http://schemas.openxmlformats.org/drawingml/2006/main" name="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NU.ARC-simple (2021.11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8206</TotalTime>
  <Words>4978</Words>
  <Application>Microsoft Macintosh PowerPoint</Application>
  <PresentationFormat>화면 슬라이드 쇼(16:9)</PresentationFormat>
  <Paragraphs>2095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Cambria Math</vt:lpstr>
      <vt:lpstr>Arial</vt:lpstr>
      <vt:lpstr>Lato</vt:lpstr>
      <vt:lpstr>Consolas</vt:lpstr>
      <vt:lpstr>맑은 고딕</vt:lpstr>
      <vt:lpstr>Century Gothic</vt:lpstr>
      <vt:lpstr>SNU.ARC-simple (2021.11)</vt:lpstr>
      <vt:lpstr>1_SNU.ARC-simple (2021.11)</vt:lpstr>
      <vt:lpstr>ANNA: Specialized Architecture for Approximate Nearest Neighbor Search</vt:lpstr>
      <vt:lpstr>What is Nearest Neighbor Search (NNS)?</vt:lpstr>
      <vt:lpstr>What is Nearest Neighbor Search (NNS)?</vt:lpstr>
      <vt:lpstr>What is Nearest Neighbor Search (NNS)?</vt:lpstr>
      <vt:lpstr>Nearest Neighbor Search (NNS) Problem</vt:lpstr>
      <vt:lpstr>Nearest Neighbor Search (NNS) Library</vt:lpstr>
      <vt:lpstr>Approximate Nearest Neighbor Search</vt:lpstr>
      <vt:lpstr>Limitations on Conventional HW</vt:lpstr>
      <vt:lpstr>Two-level Product Quantization: Encoding</vt:lpstr>
      <vt:lpstr>Two-level Product Quantization: Encoding</vt:lpstr>
      <vt:lpstr>Two-level Product Quantization: Encoding</vt:lpstr>
      <vt:lpstr>Two-level Product Quantization: Encoding</vt:lpstr>
      <vt:lpstr>Two-level Product Quantization: Encoding</vt:lpstr>
      <vt:lpstr>Two-level Product Quantization: Encoding</vt:lpstr>
      <vt:lpstr>Two-level Product Quantization: Encoding</vt:lpstr>
      <vt:lpstr>Two-level Product Quantization: Search</vt:lpstr>
      <vt:lpstr>Two-level Product Quantization: Search</vt:lpstr>
      <vt:lpstr>Two-level Product Quantization: Search</vt:lpstr>
      <vt:lpstr>Two-level Product Quantization: Search</vt:lpstr>
      <vt:lpstr>Two-level Product Quantization: Search</vt:lpstr>
      <vt:lpstr>Two-level Product Quantization: Search</vt:lpstr>
      <vt:lpstr>Two-level Product Quantization: Search</vt:lpstr>
      <vt:lpstr>ANNA: Specialized Architecture for ANNS</vt:lpstr>
      <vt:lpstr>ANNA: Specialized Architecture for ANNS</vt:lpstr>
      <vt:lpstr>ANNA: Specialized Architecture for ANNS</vt:lpstr>
      <vt:lpstr>ANNA: Specialized Architecture for ANNS</vt:lpstr>
      <vt:lpstr>ANNA: Specialized Architecture for ANNS</vt:lpstr>
      <vt:lpstr>ANNA: Specialized Architecture for ANNS</vt:lpstr>
      <vt:lpstr>ANNA: Specialized Architecture for ANNS</vt:lpstr>
      <vt:lpstr>ANNA Memory Traffic Optimization</vt:lpstr>
      <vt:lpstr>Evaluation</vt:lpstr>
      <vt:lpstr>Evaluation – Throughput Improvement</vt:lpstr>
      <vt:lpstr>Evaluation – Latency Improvement</vt:lpstr>
      <vt:lpstr>Evaluation – Area and Energy</vt:lpstr>
      <vt:lpstr>ANNA: Specialized Architecture for Approximate Nearest Neighbor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ANNA: Specialized Architecture for Approximate Nearest Neighbor Search</dc:title>
  <cp:lastModifiedBy>이예진</cp:lastModifiedBy>
  <cp:revision>291</cp:revision>
  <dcterms:modified xsi:type="dcterms:W3CDTF">2022-05-09T11:52:40Z</dcterms:modified>
</cp:coreProperties>
</file>